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7" r:id="rId5"/>
    <p:sldMasterId id="2147483802" r:id="rId6"/>
    <p:sldMasterId id="2147483822" r:id="rId7"/>
  </p:sldMasterIdLst>
  <p:notesMasterIdLst>
    <p:notesMasterId r:id="rId36"/>
  </p:notesMasterIdLst>
  <p:handoutMasterIdLst>
    <p:handoutMasterId r:id="rId37"/>
  </p:handoutMasterIdLst>
  <p:sldIdLst>
    <p:sldId id="838840379" r:id="rId8"/>
    <p:sldId id="838840380" r:id="rId9"/>
    <p:sldId id="838840381" r:id="rId10"/>
    <p:sldId id="838840411" r:id="rId11"/>
    <p:sldId id="838840383" r:id="rId12"/>
    <p:sldId id="838840384" r:id="rId13"/>
    <p:sldId id="838840385" r:id="rId14"/>
    <p:sldId id="838840386" r:id="rId15"/>
    <p:sldId id="838840387" r:id="rId16"/>
    <p:sldId id="838840388" r:id="rId17"/>
    <p:sldId id="838840389" r:id="rId18"/>
    <p:sldId id="838840390" r:id="rId19"/>
    <p:sldId id="838840391" r:id="rId20"/>
    <p:sldId id="838840392" r:id="rId21"/>
    <p:sldId id="838840393" r:id="rId22"/>
    <p:sldId id="838840394" r:id="rId23"/>
    <p:sldId id="838840395" r:id="rId24"/>
    <p:sldId id="838840396" r:id="rId25"/>
    <p:sldId id="838840399" r:id="rId26"/>
    <p:sldId id="838840402" r:id="rId27"/>
    <p:sldId id="838840403" r:id="rId28"/>
    <p:sldId id="838840404" r:id="rId29"/>
    <p:sldId id="838840405" r:id="rId30"/>
    <p:sldId id="838840406" r:id="rId31"/>
    <p:sldId id="838840412" r:id="rId32"/>
    <p:sldId id="838840408" r:id="rId33"/>
    <p:sldId id="838840410" r:id="rId34"/>
    <p:sldId id="838840409" r:id="rId35"/>
  </p:sldIdLst>
  <p:sldSz cx="12192000" cy="6858000"/>
  <p:notesSz cx="6805613" cy="9939338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152">
          <p15:clr>
            <a:srgbClr val="A4A3A4"/>
          </p15:clr>
        </p15:guide>
        <p15:guide id="7" orient="horz" pos="4020" userDrawn="1">
          <p15:clr>
            <a:srgbClr val="A4A3A4"/>
          </p15:clr>
        </p15:guide>
        <p15:guide id="12" orient="horz" pos="2163" userDrawn="1">
          <p15:clr>
            <a:srgbClr val="A4A3A4"/>
          </p15:clr>
        </p15:guide>
        <p15:guide id="15" pos="38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17171"/>
    <a:srgbClr val="FFFFFF"/>
    <a:srgbClr val="333333"/>
    <a:srgbClr val="E6304B"/>
    <a:srgbClr val="E7E7E7"/>
    <a:srgbClr val="C0C0C0"/>
    <a:srgbClr val="989898"/>
    <a:srgbClr val="C8D405"/>
    <a:srgbClr val="00A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8BA66E-0E23-4B40-8247-B55B58FD7136}" v="75" dt="2021-09-30T09:06:58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249" autoAdjust="0"/>
  </p:normalViewPr>
  <p:slideViewPr>
    <p:cSldViewPr snapToGrid="0" showGuides="1">
      <p:cViewPr varScale="1">
        <p:scale>
          <a:sx n="153" d="100"/>
          <a:sy n="153" d="100"/>
        </p:scale>
        <p:origin x="174" y="558"/>
      </p:cViewPr>
      <p:guideLst>
        <p:guide orient="horz" pos="4152"/>
        <p:guide orient="horz" pos="4020"/>
        <p:guide orient="horz" pos="2163"/>
        <p:guide pos="3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0" d="100"/>
          <a:sy n="110" d="100"/>
        </p:scale>
        <p:origin x="423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16915853303657"/>
          <c:y val="5.0704472773295109E-2"/>
          <c:w val="0.56371223858997854"/>
          <c:h val="0.6503594500687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A6-48BC-8A4C-FC3C46041585}"/>
              </c:ext>
            </c:extLst>
          </c:dPt>
          <c:dPt>
            <c:idx val="1"/>
            <c:invertIfNegative val="0"/>
            <c:bubble3D val="0"/>
            <c:spPr>
              <a:solidFill>
                <a:srgbClr val="58DF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A6-48BC-8A4C-FC3C460415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Physical</c:v>
                </c:pt>
                <c:pt idx="1">
                  <c:v>Mental or Cognitive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0.43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A6-48BC-8A4C-FC3C46041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6613375"/>
        <c:axId val="856617535"/>
      </c:barChart>
      <c:catAx>
        <c:axId val="8566133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6617535"/>
        <c:crosses val="autoZero"/>
        <c:auto val="1"/>
        <c:lblAlgn val="ctr"/>
        <c:lblOffset val="100"/>
        <c:noMultiLvlLbl val="0"/>
      </c:catAx>
      <c:valAx>
        <c:axId val="856617535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56613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5817659874004106"/>
          <c:y val="0.70106392284209273"/>
          <c:w val="0.84182340125995891"/>
          <c:h val="9.2731112765368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tx1"/>
                </a:solidFill>
              </a:rPr>
              <a:t>O</a:t>
            </a:r>
            <a:r>
              <a:rPr lang="en-GB" sz="1600" baseline="0" dirty="0">
                <a:solidFill>
                  <a:schemeClr val="tx1"/>
                </a:solidFill>
              </a:rPr>
              <a:t>n average, does family status hinder or enhance one’s career at your company?</a:t>
            </a:r>
            <a:endParaRPr lang="en-GB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2.4081614781732999E-2"/>
          <c:y val="0.10765804985915761"/>
          <c:w val="0.95183677043653403"/>
          <c:h val="0.614286206274080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Hinders one's career</c:v>
                </c:pt>
              </c:strCache>
            </c:strRef>
          </c:tx>
          <c:spPr>
            <a:solidFill>
              <a:srgbClr val="987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Have dependent children</c:v>
                </c:pt>
                <c:pt idx="1">
                  <c:v>Do not have dependent children</c:v>
                </c:pt>
                <c:pt idx="2">
                  <c:v>Other care responsibilities</c:v>
                </c:pt>
                <c:pt idx="3">
                  <c:v>No care responsibilities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0.19</c:v>
                </c:pt>
                <c:pt idx="1">
                  <c:v>0.23</c:v>
                </c:pt>
                <c:pt idx="2">
                  <c:v>0.25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3-4980-98C4-4CF2DD1CA91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Has no effect</c:v>
                </c:pt>
              </c:strCache>
            </c:strRef>
          </c:tx>
          <c:spPr>
            <a:solidFill>
              <a:srgbClr val="DCCDA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Have dependent children</c:v>
                </c:pt>
                <c:pt idx="1">
                  <c:v>Do not have dependent children</c:v>
                </c:pt>
                <c:pt idx="2">
                  <c:v>Other care responsibilities</c:v>
                </c:pt>
                <c:pt idx="3">
                  <c:v>No care responsibilities</c:v>
                </c:pt>
              </c:strCache>
            </c:strRef>
          </c:cat>
          <c:val>
            <c:numRef>
              <c:f>Sheet1!$B$3:$E$3</c:f>
              <c:numCache>
                <c:formatCode>0%</c:formatCode>
                <c:ptCount val="4"/>
                <c:pt idx="0">
                  <c:v>0.72</c:v>
                </c:pt>
                <c:pt idx="1">
                  <c:v>0.71</c:v>
                </c:pt>
                <c:pt idx="2">
                  <c:v>0.67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E3-4980-98C4-4CF2DD1CA91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Is a career advantage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Have dependent children</c:v>
                </c:pt>
                <c:pt idx="1">
                  <c:v>Do not have dependent children</c:v>
                </c:pt>
                <c:pt idx="2">
                  <c:v>Other care responsibilities</c:v>
                </c:pt>
                <c:pt idx="3">
                  <c:v>No care responsibilities</c:v>
                </c:pt>
              </c:strCache>
            </c:strRef>
          </c:cat>
          <c:val>
            <c:numRef>
              <c:f>Sheet1!$B$4:$E$4</c:f>
              <c:numCache>
                <c:formatCode>0%</c:formatCode>
                <c:ptCount val="4"/>
                <c:pt idx="0">
                  <c:v>0.09</c:v>
                </c:pt>
                <c:pt idx="1">
                  <c:v>0.05</c:v>
                </c:pt>
                <c:pt idx="2">
                  <c:v>0.08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E3-4980-98C4-4CF2DD1CA91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41388832"/>
        <c:axId val="1962487584"/>
      </c:barChart>
      <c:catAx>
        <c:axId val="214138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62487584"/>
        <c:crosses val="autoZero"/>
        <c:auto val="1"/>
        <c:lblAlgn val="ctr"/>
        <c:lblOffset val="100"/>
        <c:noMultiLvlLbl val="0"/>
      </c:catAx>
      <c:valAx>
        <c:axId val="1962487584"/>
        <c:scaling>
          <c:orientation val="minMax"/>
          <c:max val="1.2"/>
        </c:scaling>
        <c:delete val="1"/>
        <c:axPos val="l"/>
        <c:numFmt formatCode="0%" sourceLinked="1"/>
        <c:majorTickMark val="none"/>
        <c:minorTickMark val="none"/>
        <c:tickLblPos val="nextTo"/>
        <c:crossAx val="214138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920180393187095E-2"/>
          <c:y val="0.88369459409251339"/>
          <c:w val="0.92731248144750344"/>
          <c:h val="0.11630537709941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39205726113362"/>
          <c:y val="7.5240025591024273E-2"/>
          <c:w val="0.74289191855072301"/>
          <c:h val="0.7551934671923874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C0-4835-A5C8-75B83E576EFB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Sheet1!$C$2</c:f>
              <c:numCache>
                <c:formatCode>0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C0-4835-A5C8-75B83E576E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3433880"/>
        <c:axId val="623433552"/>
      </c:barChart>
      <c:catAx>
        <c:axId val="623433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23433552"/>
        <c:crosses val="autoZero"/>
        <c:auto val="1"/>
        <c:lblAlgn val="ctr"/>
        <c:lblOffset val="100"/>
        <c:noMultiLvlLbl val="0"/>
      </c:catAx>
      <c:valAx>
        <c:axId val="623433552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2343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739890432760699E-2"/>
          <c:y val="0.86175469708325969"/>
          <c:w val="0.92718105700472042"/>
          <c:h val="9.98042630490995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85122014954248"/>
          <c:y val="6.6764352558343301E-2"/>
          <c:w val="0.74289191855072301"/>
          <c:h val="0.7683147888045327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rgbClr val="E60D7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Respondents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E-43BF-9839-8B3B27E0827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Global average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Respondents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E6-40E8-821D-31A1C69222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3433880"/>
        <c:axId val="623433552"/>
      </c:barChart>
      <c:catAx>
        <c:axId val="623433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3433552"/>
        <c:crosses val="autoZero"/>
        <c:auto val="1"/>
        <c:lblAlgn val="ctr"/>
        <c:lblOffset val="100"/>
        <c:noMultiLvlLbl val="0"/>
      </c:catAx>
      <c:valAx>
        <c:axId val="623433552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2343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4798783831827"/>
          <c:y val="0.85710909948199754"/>
          <c:w val="0.69237651866813654"/>
          <c:h val="0.11047035392443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solidFill>
                  <a:schemeClr val="tx1"/>
                </a:solidFill>
                <a:effectLst/>
              </a:rPr>
              <a:t>How likely are you to leave your current </a:t>
            </a:r>
            <a:r>
              <a:rPr lang="en-US" sz="1800" b="0" i="0" baseline="0" dirty="0" err="1">
                <a:solidFill>
                  <a:schemeClr val="tx1"/>
                </a:solidFill>
                <a:effectLst/>
              </a:rPr>
              <a:t>organisation</a:t>
            </a:r>
            <a:r>
              <a:rPr lang="en-US" sz="1800" b="0" i="0" baseline="0" dirty="0">
                <a:solidFill>
                  <a:schemeClr val="tx1"/>
                </a:solidFill>
                <a:effectLst/>
              </a:rPr>
              <a:t> based on lack of inclusion and/or discrimination you've experienced?</a:t>
            </a:r>
            <a:endParaRPr lang="en-US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263194049155395"/>
          <c:y val="8.608321377331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Highly likely and likely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 Respondents</c:v>
                </c:pt>
                <c:pt idx="1">
                  <c:v>Women</c:v>
                </c:pt>
                <c:pt idx="2">
                  <c:v>Men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0.17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C0-4FBB-B8DF-2C7A810A8A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Prefer not to answer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33D-407D-BC71-263164D346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 Respondents</c:v>
                </c:pt>
                <c:pt idx="1">
                  <c:v>Women</c:v>
                </c:pt>
                <c:pt idx="2">
                  <c:v>Men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0.14000000000000001</c:v>
                </c:pt>
                <c:pt idx="1">
                  <c:v>7.0000000000000007E-2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C4-4251-B4F9-BCF6386B36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691104616"/>
        <c:axId val="691103632"/>
      </c:barChart>
      <c:catAx>
        <c:axId val="69110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91103632"/>
        <c:crosses val="autoZero"/>
        <c:auto val="1"/>
        <c:lblAlgn val="ctr"/>
        <c:lblOffset val="100"/>
        <c:noMultiLvlLbl val="0"/>
      </c:catAx>
      <c:valAx>
        <c:axId val="691103632"/>
        <c:scaling>
          <c:orientation val="minMax"/>
          <c:max val="0.30000000000000004"/>
        </c:scaling>
        <c:delete val="1"/>
        <c:axPos val="l"/>
        <c:numFmt formatCode="0%" sourceLinked="1"/>
        <c:majorTickMark val="none"/>
        <c:minorTickMark val="none"/>
        <c:tickLblPos val="nextTo"/>
        <c:crossAx val="69110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solidFill>
                  <a:schemeClr val="tx1"/>
                </a:solidFill>
                <a:effectLst/>
              </a:rPr>
              <a:t>How likely are you to leave your current industry based on lack of inclusion and/or discrimination you've experienced?</a:t>
            </a:r>
            <a:endParaRPr lang="en-US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263194049155395"/>
          <c:y val="8.608321377331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Highly likely and likely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FD-48FD-8A0C-E4373DF4EE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 Respondents</c:v>
                </c:pt>
                <c:pt idx="1">
                  <c:v>Women</c:v>
                </c:pt>
                <c:pt idx="2">
                  <c:v>Men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0.12</c:v>
                </c:pt>
                <c:pt idx="1">
                  <c:v>0.17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6-480D-8041-351EC4F27A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Prefer not to answer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 Respondents</c:v>
                </c:pt>
                <c:pt idx="1">
                  <c:v>Women</c:v>
                </c:pt>
                <c:pt idx="2">
                  <c:v>Men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0.13</c:v>
                </c:pt>
                <c:pt idx="1">
                  <c:v>0.05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D6-4994-B42D-F26892A710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691104616"/>
        <c:axId val="691103632"/>
      </c:barChart>
      <c:catAx>
        <c:axId val="69110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91103632"/>
        <c:crosses val="autoZero"/>
        <c:auto val="1"/>
        <c:lblAlgn val="ctr"/>
        <c:lblOffset val="100"/>
        <c:noMultiLvlLbl val="0"/>
      </c:catAx>
      <c:valAx>
        <c:axId val="691103632"/>
        <c:scaling>
          <c:orientation val="minMax"/>
          <c:max val="0.30000000000000004"/>
        </c:scaling>
        <c:delete val="1"/>
        <c:axPos val="l"/>
        <c:numFmt formatCode="0%" sourceLinked="1"/>
        <c:majorTickMark val="none"/>
        <c:minorTickMark val="none"/>
        <c:tickLblPos val="nextTo"/>
        <c:crossAx val="69110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Executive Management /  C-Suite</c:v>
                </c:pt>
                <c:pt idx="1">
                  <c:v>Other senior staff</c:v>
                </c:pt>
                <c:pt idx="2">
                  <c:v>Middle manager</c:v>
                </c:pt>
                <c:pt idx="3">
                  <c:v>Junior manager</c:v>
                </c:pt>
                <c:pt idx="4">
                  <c:v>Intern/ Apprentice/ Trainee/ Junior Exec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0.67</c:v>
                </c:pt>
                <c:pt idx="1">
                  <c:v>0.65</c:v>
                </c:pt>
                <c:pt idx="2">
                  <c:v>0.68</c:v>
                </c:pt>
                <c:pt idx="3">
                  <c:v>0.55000000000000004</c:v>
                </c:pt>
                <c:pt idx="4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2-421C-A630-8B22C28254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Executive Management /  C-Suite</c:v>
                </c:pt>
                <c:pt idx="1">
                  <c:v>Other senior staff</c:v>
                </c:pt>
                <c:pt idx="2">
                  <c:v>Middle manager</c:v>
                </c:pt>
                <c:pt idx="3">
                  <c:v>Junior manager</c:v>
                </c:pt>
                <c:pt idx="4">
                  <c:v>Intern/ Apprentice/ Trainee/ Junior Exec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0.33</c:v>
                </c:pt>
                <c:pt idx="1">
                  <c:v>0.34</c:v>
                </c:pt>
                <c:pt idx="2">
                  <c:v>0.31</c:v>
                </c:pt>
                <c:pt idx="3">
                  <c:v>0.42</c:v>
                </c:pt>
                <c:pt idx="4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12-421C-A630-8B22C28254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151039632"/>
        <c:axId val="1151042912"/>
      </c:barChart>
      <c:catAx>
        <c:axId val="115103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151042912"/>
        <c:crosses val="autoZero"/>
        <c:auto val="1"/>
        <c:lblAlgn val="ctr"/>
        <c:lblOffset val="100"/>
        <c:noMultiLvlLbl val="0"/>
      </c:catAx>
      <c:valAx>
        <c:axId val="11510429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5103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25980381468813"/>
          <c:y val="0.81771587216740038"/>
          <c:w val="0.18748039237062367"/>
          <c:h val="9.1705505738773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>
                <a:solidFill>
                  <a:schemeClr val="tx1"/>
                </a:solidFill>
              </a:rPr>
              <a:t>Do you</a:t>
            </a:r>
            <a:r>
              <a:rPr lang="en-GB" baseline="0" dirty="0">
                <a:solidFill>
                  <a:schemeClr val="tx1"/>
                </a:solidFill>
              </a:rPr>
              <a:t> believe that your company treats everyone equally regardless of age?</a:t>
            </a:r>
            <a:endParaRPr lang="en-GB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2.4081614781732999E-2"/>
          <c:y val="0.1724475818936157"/>
          <c:w val="0.95183677043653403"/>
          <c:h val="0.662938386277788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&lt;18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65+</c:v>
                </c:pt>
              </c:strCache>
            </c:strRef>
          </c:cat>
          <c:val>
            <c:numRef>
              <c:f>Sheet1!$B$2:$H$2</c:f>
              <c:numCache>
                <c:formatCode>0%</c:formatCode>
                <c:ptCount val="7"/>
                <c:pt idx="0">
                  <c:v>0</c:v>
                </c:pt>
                <c:pt idx="1">
                  <c:v>0.93</c:v>
                </c:pt>
                <c:pt idx="2">
                  <c:v>0.83</c:v>
                </c:pt>
                <c:pt idx="3">
                  <c:v>0.83</c:v>
                </c:pt>
                <c:pt idx="4">
                  <c:v>0.84</c:v>
                </c:pt>
                <c:pt idx="5">
                  <c:v>0.82</c:v>
                </c:pt>
                <c:pt idx="6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4-43E5-B064-98DA2CFD2BF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987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&lt;18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65+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7"/>
                <c:pt idx="0">
                  <c:v>0</c:v>
                </c:pt>
                <c:pt idx="1">
                  <c:v>7.0000000000000007E-2</c:v>
                </c:pt>
                <c:pt idx="2">
                  <c:v>0.17</c:v>
                </c:pt>
                <c:pt idx="3">
                  <c:v>0.17</c:v>
                </c:pt>
                <c:pt idx="4">
                  <c:v>0.16</c:v>
                </c:pt>
                <c:pt idx="5">
                  <c:v>0.18</c:v>
                </c:pt>
                <c:pt idx="6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34-43E5-B064-98DA2CFD2BF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41388832"/>
        <c:axId val="1962487584"/>
      </c:barChart>
      <c:catAx>
        <c:axId val="214138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62487584"/>
        <c:crosses val="autoZero"/>
        <c:auto val="1"/>
        <c:lblAlgn val="ctr"/>
        <c:lblOffset val="100"/>
        <c:noMultiLvlLbl val="0"/>
      </c:catAx>
      <c:valAx>
        <c:axId val="1962487584"/>
        <c:scaling>
          <c:orientation val="minMax"/>
          <c:max val="1.2"/>
        </c:scaling>
        <c:delete val="1"/>
        <c:axPos val="l"/>
        <c:numFmt formatCode="0%" sourceLinked="1"/>
        <c:majorTickMark val="none"/>
        <c:minorTickMark val="none"/>
        <c:tickLblPos val="nextTo"/>
        <c:crossAx val="214138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>
                <a:solidFill>
                  <a:schemeClr val="tx1"/>
                </a:solidFill>
              </a:rPr>
              <a:t>O</a:t>
            </a:r>
            <a:r>
              <a:rPr lang="en-GB" baseline="0" dirty="0">
                <a:solidFill>
                  <a:schemeClr val="tx1"/>
                </a:solidFill>
              </a:rPr>
              <a:t>n average, does age hinder or enhance one’s career at your company?</a:t>
            </a:r>
            <a:endParaRPr lang="en-GB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2.4081614781732999E-2"/>
          <c:y val="0.16049561917379704"/>
          <c:w val="0.95183677043653403"/>
          <c:h val="0.620157047309039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Hinders one's career</c:v>
                </c:pt>
              </c:strCache>
            </c:strRef>
          </c:tx>
          <c:spPr>
            <a:solidFill>
              <a:srgbClr val="987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&lt;18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65+</c:v>
                </c:pt>
              </c:strCache>
            </c:strRef>
          </c:cat>
          <c:val>
            <c:numRef>
              <c:f>Sheet1!$B$2:$H$2</c:f>
              <c:numCache>
                <c:formatCode>0%</c:formatCode>
                <c:ptCount val="7"/>
                <c:pt idx="0">
                  <c:v>0</c:v>
                </c:pt>
                <c:pt idx="1">
                  <c:v>0.17</c:v>
                </c:pt>
                <c:pt idx="2">
                  <c:v>0.23</c:v>
                </c:pt>
                <c:pt idx="3">
                  <c:v>0.2</c:v>
                </c:pt>
                <c:pt idx="4">
                  <c:v>0.25</c:v>
                </c:pt>
                <c:pt idx="5">
                  <c:v>0.21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3-4980-98C4-4CF2DD1CA91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Has no effect</c:v>
                </c:pt>
              </c:strCache>
            </c:strRef>
          </c:tx>
          <c:spPr>
            <a:solidFill>
              <a:srgbClr val="DCCDA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&lt;18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65+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7"/>
                <c:pt idx="0">
                  <c:v>0</c:v>
                </c:pt>
                <c:pt idx="1">
                  <c:v>0.73</c:v>
                </c:pt>
                <c:pt idx="2">
                  <c:v>0.61</c:v>
                </c:pt>
                <c:pt idx="3">
                  <c:v>0.64</c:v>
                </c:pt>
                <c:pt idx="4">
                  <c:v>0.62</c:v>
                </c:pt>
                <c:pt idx="5">
                  <c:v>0.71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E3-4980-98C4-4CF2DD1CA91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Is a career advantage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&lt;18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65+</c:v>
                </c:pt>
              </c:strCache>
            </c:strRef>
          </c:cat>
          <c:val>
            <c:numRef>
              <c:f>Sheet1!$B$4:$H$4</c:f>
              <c:numCache>
                <c:formatCode>0%</c:formatCode>
                <c:ptCount val="7"/>
                <c:pt idx="0">
                  <c:v>0</c:v>
                </c:pt>
                <c:pt idx="1">
                  <c:v>0.1</c:v>
                </c:pt>
                <c:pt idx="2">
                  <c:v>0.16</c:v>
                </c:pt>
                <c:pt idx="3">
                  <c:v>0.16</c:v>
                </c:pt>
                <c:pt idx="4">
                  <c:v>0.12</c:v>
                </c:pt>
                <c:pt idx="5">
                  <c:v>7.0000000000000007E-2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E3-4980-98C4-4CF2DD1CA91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41388832"/>
        <c:axId val="1962487584"/>
      </c:barChart>
      <c:catAx>
        <c:axId val="214138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62487584"/>
        <c:crosses val="autoZero"/>
        <c:auto val="1"/>
        <c:lblAlgn val="ctr"/>
        <c:lblOffset val="100"/>
        <c:noMultiLvlLbl val="0"/>
      </c:catAx>
      <c:valAx>
        <c:axId val="1962487584"/>
        <c:scaling>
          <c:orientation val="minMax"/>
          <c:max val="1.2"/>
        </c:scaling>
        <c:delete val="1"/>
        <c:axPos val="l"/>
        <c:numFmt formatCode="0%" sourceLinked="1"/>
        <c:majorTickMark val="none"/>
        <c:minorTickMark val="none"/>
        <c:tickLblPos val="nextTo"/>
        <c:crossAx val="214138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920180393187095E-2"/>
          <c:y val="0.88369459409251339"/>
          <c:w val="0.92731248144750344"/>
          <c:h val="0.11630537709941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tx1"/>
                </a:solidFill>
              </a:rPr>
              <a:t>Do you</a:t>
            </a:r>
            <a:r>
              <a:rPr lang="en-GB" sz="1600" baseline="0" dirty="0">
                <a:solidFill>
                  <a:schemeClr val="tx1"/>
                </a:solidFill>
              </a:rPr>
              <a:t> believe that your company treats everyone equally regardless of family status?</a:t>
            </a:r>
            <a:endParaRPr lang="en-GB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2.4081614781732999E-2"/>
          <c:y val="0.10953346956467892"/>
          <c:w val="0.95183677043653403"/>
          <c:h val="0.662938386277788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Have dependent children</c:v>
                </c:pt>
                <c:pt idx="1">
                  <c:v>Do not have dependent children</c:v>
                </c:pt>
                <c:pt idx="2">
                  <c:v>Other care responsibilities</c:v>
                </c:pt>
                <c:pt idx="3">
                  <c:v>No care responsibilities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0.84</c:v>
                </c:pt>
                <c:pt idx="1">
                  <c:v>0.81</c:v>
                </c:pt>
                <c:pt idx="2">
                  <c:v>0.78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4-43E5-B064-98DA2CFD2BF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987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Have dependent children</c:v>
                </c:pt>
                <c:pt idx="1">
                  <c:v>Do not have dependent children</c:v>
                </c:pt>
                <c:pt idx="2">
                  <c:v>Other care responsibilities</c:v>
                </c:pt>
                <c:pt idx="3">
                  <c:v>No care responsibilities</c:v>
                </c:pt>
              </c:strCache>
            </c:strRef>
          </c:cat>
          <c:val>
            <c:numRef>
              <c:f>Sheet1!$B$3:$E$3</c:f>
              <c:numCache>
                <c:formatCode>0%</c:formatCode>
                <c:ptCount val="4"/>
                <c:pt idx="0">
                  <c:v>0.16</c:v>
                </c:pt>
                <c:pt idx="1">
                  <c:v>0.19</c:v>
                </c:pt>
                <c:pt idx="2">
                  <c:v>0.22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34-43E5-B064-98DA2CFD2BF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41388832"/>
        <c:axId val="1962487584"/>
      </c:barChart>
      <c:catAx>
        <c:axId val="214138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62487584"/>
        <c:crosses val="autoZero"/>
        <c:auto val="1"/>
        <c:lblAlgn val="ctr"/>
        <c:lblOffset val="100"/>
        <c:noMultiLvlLbl val="0"/>
      </c:catAx>
      <c:valAx>
        <c:axId val="1962487584"/>
        <c:scaling>
          <c:orientation val="minMax"/>
          <c:max val="1.2"/>
        </c:scaling>
        <c:delete val="1"/>
        <c:axPos val="l"/>
        <c:numFmt formatCode="0%" sourceLinked="1"/>
        <c:majorTickMark val="none"/>
        <c:minorTickMark val="none"/>
        <c:tickLblPos val="nextTo"/>
        <c:crossAx val="214138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852078207155668"/>
          <c:y val="0.90803096166945318"/>
          <c:w val="0.26793063253800226"/>
          <c:h val="8.88233327140999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91DDE-BA6A-4F57-909C-98F49C72955F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50D33-42BE-4A7B-9A0E-84D31BC6EF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553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AC5B1-F58D-4268-BB75-9856A9D794A6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0C33-90AE-4963-9AD8-3B07939F57E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60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60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8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108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4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3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99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26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2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31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496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13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49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53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02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895B6F9-54DB-428E-9A0A-FA1DD7C58F69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929DC8-987C-4BF4-9A49-8F549F1F3D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49716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485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7A87-9762-46A5-A1BF-60907C2C3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E70F8-6350-4489-8BF1-B1E111BCA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CCAD9-3BB6-43FD-8F71-48FD5880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E6D9E-AC7D-4CD8-9A1B-DC502AAB0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5626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52CF9-0987-4CBA-8CC7-B6582ECA2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5626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A4903-9221-4FF9-912C-268A8584F3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2800" y="1710000"/>
            <a:ext cx="5626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8654F-9C23-4A2E-AF1D-7C6743D88C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2363" y="2376488"/>
            <a:ext cx="5626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F22C1D-496B-4E53-BF19-ED9291DCCF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5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0BAE0-3503-40B7-97FF-3BBA5C4DD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2D4FE-2A34-4C36-A765-CE00B991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4B3E9-7CA2-4847-B7BD-96957DE302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582AC7-4667-407B-A5E8-45D634931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E3-9929-4A79-A968-8D4311BF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A155B-CCB9-45EF-83E7-A4F386C3D5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6BAB9-04B4-4317-A1F0-FDDB9A12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44888-1B05-4294-ABC2-A93A4A32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8C48F8-FEC0-41E0-BBB9-68EC3003D7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9D2917-03D0-4000-AA1D-13CEEB10F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7437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E23886-2490-491C-8436-F655BBCD8C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7619" y="2376488"/>
            <a:ext cx="36720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DA3C15-7E9D-4E22-895A-F50878BD33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4874" y="1710000"/>
            <a:ext cx="36720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1F52C9-6836-4FC9-99EA-1BF6FF01DF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54874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93581B-25F6-45F4-A388-25B9169855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8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184D5-78E0-4646-8F38-C52C718FF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02832-2B66-4562-9C71-D7D15073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7B1331-D3E0-4904-82E5-02B601057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3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C45C-9BBB-4B14-BC71-8D9593AF9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A3869-0626-4D7E-A07F-ED2B248D2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845BF-B227-4307-81B9-E7C8FC57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4FC7E-D91D-407A-BFBE-F405D6BBE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916EF-EC2F-4137-B182-AA5508918E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A3CD5-4B7B-41AC-BFD5-7AA2D853D0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2691" y="1710000"/>
            <a:ext cx="2728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5F727AD-E63B-412E-B986-D86DFE5EE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691" y="2376488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EE6CD4-960B-4926-8A35-E8FF363F8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5382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544BF1C-E9EC-43D2-A239-79E43B7C24C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382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27027DC-FD56-4CD6-8B38-7C623A97D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8074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513656D-7804-45C7-9561-4FFDBE1F523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98074" y="2376488"/>
            <a:ext cx="2728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A444E5-6DCB-4387-82D7-374FBA34E3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4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0EB60-D174-4782-B63F-DCF2657E1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526FD-FB6E-4148-89B3-7D266E2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99A7-B8B8-4860-8872-63A20BC498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23F4F6-B0E8-4724-933C-35F21A7E42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74" y="910800"/>
            <a:ext cx="11466000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7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C433-9252-44D6-8AA4-495DB5934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AA46E-1017-4823-B4EC-B35766CE6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1B86A-68D0-4D2D-A5CB-00F231C8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B8469-FF2E-4467-8E43-A49A3388A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DDC14-9B67-4FE8-BC58-A70501A5344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07D028-2ECB-46AF-8517-CCF9C089D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691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1DDE75-E486-4A48-BDBB-2C2A5B5E64D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A506B6-1DA9-4CD7-9F56-C6BF2FDC1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019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F41FFAE-2857-4B94-916D-0210AE0A176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C508-C3AF-422F-B1C7-A38F34513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8347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9455C4-8047-4B5B-B5BC-4A0379405B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48257" y="2376488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EAC907-A41C-4782-BCD8-2B8C0ADD4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7674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56BBA8E-FD61-47C5-A779-B66918B4D32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677674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8EED4C4-55A2-440F-BFEB-B054C51690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1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794D1-DF29-4B89-9359-EE65C8A56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72A83-22C7-42BE-87D1-B99FEC13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12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224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36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44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0656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9F7FED-54BA-4C56-83A5-FA86011940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0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6FA1-AACD-4AC6-8977-227A1E82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9A02C0-437A-4731-B690-16D1AFCAA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C7B4E-73B3-4F33-A7FC-00F64BC9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764FD-7DA2-4FE5-A31B-6691075F4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0C4CA-E13F-460B-A188-81482902B7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05AA54-6669-4974-B1E8-3E58001D8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112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A0DDBF-A8B7-4F77-B8D5-E6CF8FB015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12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93D7A9-75C8-4028-9CA8-F07E93F82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224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5E2A26-6C2A-419D-B4DC-291BA85B0C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224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E92C5F-EFFE-48BF-93E1-CC78EFCD2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36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DA85A52-F7FD-4298-9AE5-CB80F4E3C6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336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E88849-5449-4627-813B-31B40F08F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448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A7FC01F-A245-4C0F-BF24-3AAE6AC55C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448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CD92EA-38A4-44E5-ADF7-78EA3D6DD0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6560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317D903-C6B2-443C-A2F2-E7B672E08E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56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6D01CC-3541-4F97-AF97-73FF635203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2903-71A8-4BD2-B059-6BA4C3AA3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3EFCC3-809C-4472-825A-5268DA759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A7757-8EC5-4D12-B56F-AB9F88D6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437D9-CE22-451C-B458-B3F648A64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5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169CDD-9FFC-4BEA-A4C1-F55F1EBC5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2799" y="430717"/>
            <a:ext cx="5626800" cy="54684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5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CC9C48B-8F01-477C-A429-B5E465F5632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72000" y="1490400"/>
            <a:ext cx="7920000" cy="4500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53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7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971600"/>
            <a:ext cx="3519536" cy="1022713"/>
          </a:xfrm>
        </p:spPr>
        <p:txBody>
          <a:bodyPr anchor="b"/>
          <a:lstStyle>
            <a:lvl1pPr>
              <a:spcBef>
                <a:spcPts val="600"/>
              </a:spcBef>
              <a:defRPr sz="12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7E2D2-7C31-4CEA-8775-7B4E031C0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13475" y="1490401"/>
            <a:ext cx="63612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AACB8-7B00-457D-8F89-FB4DD9039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56072-910B-4986-8C02-A52A7544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F34447-13E0-43B9-BE1F-C60C0355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000" y="432000"/>
            <a:ext cx="5627561" cy="54684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6BD01-6C23-44ED-8363-1C234E253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2361" y="170815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AABB0-FC25-4DDA-B141-9861B8EF6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2361" y="430718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B932A-F9A4-4379-8F69-FA63BDFA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47A58-42BF-4A47-A878-643A5CD2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6D4BB-14E1-42DC-832A-2D0CE7863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3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2F2EE-42BB-4EB6-8FC2-5E56E4F34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75A20-F354-407F-8F71-92C91474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0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 + heading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0CD56-CDEF-4F99-82E9-F8344BA7D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17232-4933-4B44-AB0A-14F73524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C412-8D9A-4518-BD82-093D1D70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D1434-081E-42DD-A0E7-8AD211AD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1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7A87-9762-46A5-A1BF-60907C2C3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E70F8-6350-4489-8BF1-B1E111BCA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CCAD9-3BB6-43FD-8F71-48FD5880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E6D9E-AC7D-4CD8-9A1B-DC502AAB0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5626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52CF9-0987-4CBA-8CC7-B6582ECA2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5626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A4903-9221-4FF9-912C-268A8584F3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2800" y="1710000"/>
            <a:ext cx="5626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8654F-9C23-4A2E-AF1D-7C6743D88C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2363" y="2376488"/>
            <a:ext cx="5626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8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0BAE0-3503-40B7-97FF-3BBA5C4DD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2D4FE-2A34-4C36-A765-CE00B991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4B3E9-7CA2-4847-B7BD-96957DE302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1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E3-9929-4A79-A968-8D4311BF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A155B-CCB9-45EF-83E7-A4F386C3D5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6BAB9-04B4-4317-A1F0-FDDB9A12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44888-1B05-4294-ABC2-A93A4A32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8C48F8-FEC0-41E0-BBB9-68EC3003D7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9D2917-03D0-4000-AA1D-13CEEB10F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7437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E23886-2490-491C-8436-F655BBCD8C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7619" y="2376488"/>
            <a:ext cx="36720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DA3C15-7E9D-4E22-895A-F50878BD33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4874" y="1710000"/>
            <a:ext cx="36720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1F52C9-6836-4FC9-99EA-1BF6FF01DF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54874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4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184D5-78E0-4646-8F38-C52C718FF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02832-2B66-4562-9C71-D7D15073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8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919E3D3-0D4F-48CE-AB93-69E448E98470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929DC8-987C-4BF4-9A49-8F549F1F3D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49716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05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C45C-9BBB-4B14-BC71-8D9593AF9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A3869-0626-4D7E-A07F-ED2B248D2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845BF-B227-4307-81B9-E7C8FC57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4FC7E-D91D-407A-BFBE-F405D6BBE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916EF-EC2F-4137-B182-AA5508918E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A3CD5-4B7B-41AC-BFD5-7AA2D853D0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2691" y="1710000"/>
            <a:ext cx="2728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5F727AD-E63B-412E-B986-D86DFE5EE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691" y="2376488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EE6CD4-960B-4926-8A35-E8FF363F8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5382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544BF1C-E9EC-43D2-A239-79E43B7C24C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382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27027DC-FD56-4CD6-8B38-7C623A97D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8074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513656D-7804-45C7-9561-4FFDBE1F523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98074" y="2376488"/>
            <a:ext cx="2728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8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0EB60-D174-4782-B63F-DCF2657E1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526FD-FB6E-4148-89B3-7D266E2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99A7-B8B8-4860-8872-63A20BC498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C433-9252-44D6-8AA4-495DB5934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AA46E-1017-4823-B4EC-B35766CE6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1B86A-68D0-4D2D-A5CB-00F231C8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B8469-FF2E-4467-8E43-A49A3388A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DDC14-9B67-4FE8-BC58-A70501A5344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07D028-2ECB-46AF-8517-CCF9C089D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691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1DDE75-E486-4A48-BDBB-2C2A5B5E64D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A506B6-1DA9-4CD7-9F56-C6BF2FDC1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019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F41FFAE-2857-4B94-916D-0210AE0A176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C508-C3AF-422F-B1C7-A38F34513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8347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9455C4-8047-4B5B-B5BC-4A0379405B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48257" y="2376488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EAC907-A41C-4782-BCD8-2B8C0ADD4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7674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56BBA8E-FD61-47C5-A779-B66918B4D32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677674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7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794D1-DF29-4B89-9359-EE65C8A56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72A83-22C7-42BE-87D1-B99FEC13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29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08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88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51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066474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8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6FA1-AACD-4AC6-8977-227A1E82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9A02C0-437A-4731-B690-16D1AFCAA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C7B4E-73B3-4F33-A7FC-00F64BC9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764FD-7DA2-4FE5-A31B-6691075F4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0C4CA-E13F-460B-A188-81482902B7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05AA54-6669-4974-B1E8-3E58001D8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1295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A0DDBF-A8B7-4F77-B8D5-E6CF8FB015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295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93D7A9-75C8-4028-9CA8-F07E93F82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080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5E2A26-6C2A-419D-B4DC-291BA85B0C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08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E92C5F-EFFE-48BF-93E1-CC78EFCD2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885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DA85A52-F7FD-4298-9AE5-CB80F4E3C6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3885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E88849-5449-4627-813B-31B40F08F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518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A7FC01F-A245-4C0F-BF24-3AAE6AC55C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518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CD92EA-38A4-44E5-ADF7-78EA3D6DD0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66474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317D903-C6B2-443C-A2F2-E7B672E08E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6474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8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B932A-F9A4-4379-8F69-FA63BDFA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47A58-42BF-4A47-A878-643A5CD2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ex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FF685-0455-410C-BAD6-9C18A6B82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994E6-33EF-41B4-9B8F-14CDAEC3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E51B97-D115-41B0-A593-DB194CD0637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432000"/>
            <a:ext cx="9536400" cy="52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56DFF0-F399-4C7B-9862-88E481176C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62000" y="432000"/>
            <a:ext cx="1764000" cy="52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0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2799" y="1138238"/>
            <a:ext cx="4665663" cy="1787237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62799" y="3146902"/>
            <a:ext cx="4665663" cy="18822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0" y="561243"/>
            <a:ext cx="2052000" cy="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846097"/>
            <a:ext cx="11466875" cy="1143000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39303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D98664-882C-4D8A-B754-A203927908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0362" y="2984855"/>
            <a:ext cx="11466511" cy="1585557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2564672"/>
            <a:ext cx="976676" cy="411163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19301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72000" y="1490400"/>
            <a:ext cx="7920000" cy="4500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53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7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971600"/>
            <a:ext cx="3519536" cy="1022713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087B06F-69A6-4EAD-A196-9FC5E6C0FDA6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940724-CD0A-4966-9236-B1E83A63E8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13475" y="1490401"/>
            <a:ext cx="63612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 with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D98664-882C-4D8A-B754-A203927908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9998" y="2984855"/>
            <a:ext cx="11466875" cy="1585557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2564672"/>
            <a:ext cx="976676" cy="411163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833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2" y="1692000"/>
            <a:ext cx="11466511" cy="4427813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9999" y="853200"/>
            <a:ext cx="11466999" cy="8388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60000" y="1219825"/>
            <a:ext cx="11466998" cy="4721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sub-title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36F37E-4AF5-4454-BD7A-C31A91D86E48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3B05DB5-463F-48DC-A06A-785CF87BA13D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5" name="Picture 5">
                <a:extLst>
                  <a:ext uri="{FF2B5EF4-FFF2-40B4-BE49-F238E27FC236}">
                    <a16:creationId xmlns:a16="http://schemas.microsoft.com/office/drawing/2014/main" id="{C3C01331-71B3-4E84-8A0C-376E1F6F1C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26" name="Picture 7">
                <a:extLst>
                  <a:ext uri="{FF2B5EF4-FFF2-40B4-BE49-F238E27FC236}">
                    <a16:creationId xmlns:a16="http://schemas.microsoft.com/office/drawing/2014/main" id="{3028FAB8-CC31-4B2A-B29B-EE193AB8A7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27" name="Picture 8">
                <a:extLst>
                  <a:ext uri="{FF2B5EF4-FFF2-40B4-BE49-F238E27FC236}">
                    <a16:creationId xmlns:a16="http://schemas.microsoft.com/office/drawing/2014/main" id="{F2A921E0-61E4-470A-A54F-DF55930A75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88187AE2-4390-46F3-9B08-C0AF94DB1E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A4550CF-A7ED-4999-9A9E-AEDAB445C8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30" name="Picture 29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3A41759-E7FE-41AF-AD1F-8234723F65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0FE7042-C9CE-4425-AA42-5970C5FAFD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EC172F13-EF3B-4B60-A71A-47834A729D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33" name="Picture 3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CD654E5F-9D81-42EE-9D23-20F42B7C9C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24" name="Picture 23" descr="Logo, company name&#10;&#10;Description automatically generated">
              <a:extLst>
                <a:ext uri="{FF2B5EF4-FFF2-40B4-BE49-F238E27FC236}">
                  <a16:creationId xmlns:a16="http://schemas.microsoft.com/office/drawing/2014/main" id="{98B6C090-6988-43DB-9972-E9B457E09F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8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2" y="1692000"/>
            <a:ext cx="11466511" cy="4427813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9999" y="853200"/>
            <a:ext cx="11466999" cy="8388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60000" y="1219825"/>
            <a:ext cx="11466998" cy="4721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sub-title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2788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693234"/>
            <a:ext cx="5626800" cy="4426579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8" name="Content Placeholder 35"/>
          <p:cNvSpPr>
            <a:spLocks noGrp="1"/>
          </p:cNvSpPr>
          <p:nvPr>
            <p:ph sz="quarter" idx="14"/>
          </p:nvPr>
        </p:nvSpPr>
        <p:spPr>
          <a:xfrm>
            <a:off x="6191574" y="1693234"/>
            <a:ext cx="5628408" cy="442658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9999" y="853200"/>
            <a:ext cx="11459981" cy="84003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60000" y="1219825"/>
            <a:ext cx="11468463" cy="4734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sub-title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5F55A4-C2C6-4AD8-80C2-0026AF50A46E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7817C26-7D49-4700-829E-EC1DBDFC4B89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2" name="Picture 5">
                <a:extLst>
                  <a:ext uri="{FF2B5EF4-FFF2-40B4-BE49-F238E27FC236}">
                    <a16:creationId xmlns:a16="http://schemas.microsoft.com/office/drawing/2014/main" id="{5B063C2E-FBAC-49FE-B430-EC292F6095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34" name="Picture 7">
                <a:extLst>
                  <a:ext uri="{FF2B5EF4-FFF2-40B4-BE49-F238E27FC236}">
                    <a16:creationId xmlns:a16="http://schemas.microsoft.com/office/drawing/2014/main" id="{55E93013-C8F9-4A16-9E50-D98DCE66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35" name="Picture 8">
                <a:extLst>
                  <a:ext uri="{FF2B5EF4-FFF2-40B4-BE49-F238E27FC236}">
                    <a16:creationId xmlns:a16="http://schemas.microsoft.com/office/drawing/2014/main" id="{C49123D6-34CB-458C-988A-D905166713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36" name="Picture 9">
                <a:extLst>
                  <a:ext uri="{FF2B5EF4-FFF2-40B4-BE49-F238E27FC236}">
                    <a16:creationId xmlns:a16="http://schemas.microsoft.com/office/drawing/2014/main" id="{909A4282-0620-482C-A192-D68DC7A70C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37" name="Picture 3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5E16ADE-7FB8-467F-B488-96F3CDD110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38" name="Picture 3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E102AB83-BFD1-4872-8EC5-200372C19E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8EE1BF8F-5AF1-4673-A0F1-971C8E6CC89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40" name="Picture 39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583FB99B-8E58-477D-B0FF-3CB05D19EA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41" name="Picture 40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7CB5F02-884F-4B47-B99E-6D7A18C853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3DD8AB85-6DB6-4BB8-B85B-6D4524F76F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5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1692000"/>
            <a:ext cx="3679200" cy="4427813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59999" y="853200"/>
            <a:ext cx="11459981" cy="8388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251325" y="1692000"/>
            <a:ext cx="3679200" cy="4427813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8142653" y="1692000"/>
            <a:ext cx="3677328" cy="4427813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60000" y="1219825"/>
            <a:ext cx="11468463" cy="4721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sub-title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8A509B-6BD9-4FD8-B9DB-2571817353B0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7997D08-6250-4F4D-A0E4-C1EFE9D29A3B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B380C149-6DBA-40BD-A860-04CFC703CC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24" name="Picture 7">
                <a:extLst>
                  <a:ext uri="{FF2B5EF4-FFF2-40B4-BE49-F238E27FC236}">
                    <a16:creationId xmlns:a16="http://schemas.microsoft.com/office/drawing/2014/main" id="{C78B372B-960A-47C3-9C27-2B592A1DF8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37" name="Picture 8">
                <a:extLst>
                  <a:ext uri="{FF2B5EF4-FFF2-40B4-BE49-F238E27FC236}">
                    <a16:creationId xmlns:a16="http://schemas.microsoft.com/office/drawing/2014/main" id="{2EB80BDA-FDA3-40CD-9D0F-D5E815D361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38" name="Picture 9">
                <a:extLst>
                  <a:ext uri="{FF2B5EF4-FFF2-40B4-BE49-F238E27FC236}">
                    <a16:creationId xmlns:a16="http://schemas.microsoft.com/office/drawing/2014/main" id="{A8D9FF42-178A-4F12-A357-617C7AB8E2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524E252-1627-4DC5-8691-C8D727FFB8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40" name="Picture 39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99EE56BD-BEDC-4C63-A0D2-E9DE9F314F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3015C10-BF4C-4DEB-B2EC-D8E6D836B6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42" name="Picture 41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70011F98-F765-49A9-B02C-2E6551696A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43" name="Picture 4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87C6C1A-FB13-4C8B-9947-72C75C1914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E3C4B4EC-BE24-4803-BACF-39F403862A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1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1692000"/>
            <a:ext cx="2714400" cy="4427813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59999" y="853200"/>
            <a:ext cx="11459981" cy="8388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3279775" y="1692000"/>
            <a:ext cx="2714400" cy="4427813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6199553" y="1692000"/>
            <a:ext cx="2714400" cy="4427813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9105580" y="1692000"/>
            <a:ext cx="2714400" cy="4427813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360000" y="1219825"/>
            <a:ext cx="11459980" cy="4721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sub-title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238B6D-AE60-4F60-A47C-33867064112B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B70200-3E77-429D-91F5-9D7EF7169504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4" name="Picture 5">
                <a:extLst>
                  <a:ext uri="{FF2B5EF4-FFF2-40B4-BE49-F238E27FC236}">
                    <a16:creationId xmlns:a16="http://schemas.microsoft.com/office/drawing/2014/main" id="{1643C529-41D3-4188-B4F3-32F56F7058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25" name="Picture 7">
                <a:extLst>
                  <a:ext uri="{FF2B5EF4-FFF2-40B4-BE49-F238E27FC236}">
                    <a16:creationId xmlns:a16="http://schemas.microsoft.com/office/drawing/2014/main" id="{D94B74F4-2810-4C77-AED2-0F883911936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7AAC1E9D-CBEB-42F3-B943-DE00AA2AAA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39" name="Picture 9">
                <a:extLst>
                  <a:ext uri="{FF2B5EF4-FFF2-40B4-BE49-F238E27FC236}">
                    <a16:creationId xmlns:a16="http://schemas.microsoft.com/office/drawing/2014/main" id="{24417AE3-702E-490F-B923-58F799C70A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40" name="Picture 3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730F59B-FE76-4B7A-B0E1-55A0F2192D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41" name="Picture 4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B247785E-6866-45CA-BAC2-524B0A2F12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CA0F19B-C1C3-4B36-9F38-2B1B5A19CC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43" name="Picture 42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693D3CC5-D2E7-4205-8132-CCD700A1E5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44" name="Picture 43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E1B80385-4CFC-4C30-8E88-D9E8CDEFCB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23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475CEBA4-1FD4-4E21-9533-E607709129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0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000" y="853200"/>
            <a:ext cx="11466874" cy="8388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60000" y="1219825"/>
            <a:ext cx="11466873" cy="4721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sub-title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0C8945-6B82-45C9-B0E0-11E2E764F671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34F196-6507-460A-B78A-CA6131912F7F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A7EFE106-22FC-4AFA-9AC6-8DCE73F1F6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32" name="Picture 7">
                <a:extLst>
                  <a:ext uri="{FF2B5EF4-FFF2-40B4-BE49-F238E27FC236}">
                    <a16:creationId xmlns:a16="http://schemas.microsoft.com/office/drawing/2014/main" id="{EA9F6303-86DE-43F8-BDC7-560B79FB98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33" name="Picture 8">
                <a:extLst>
                  <a:ext uri="{FF2B5EF4-FFF2-40B4-BE49-F238E27FC236}">
                    <a16:creationId xmlns:a16="http://schemas.microsoft.com/office/drawing/2014/main" id="{6D9B713D-0327-4014-8C10-E9016AC7AF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34" name="Picture 9">
                <a:extLst>
                  <a:ext uri="{FF2B5EF4-FFF2-40B4-BE49-F238E27FC236}">
                    <a16:creationId xmlns:a16="http://schemas.microsoft.com/office/drawing/2014/main" id="{EF7A12E5-8C55-4F7C-825A-D6E1B4E59F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7AE1A31-A716-408D-957C-61FE36FD53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E3AA7FD-F0C3-4FE2-B395-429A06E645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A195C0E-55A4-4419-978A-B1B2D829B4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9B0267FA-A601-4F29-A14D-9656532668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39" name="Picture 3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3C5184E6-061D-412D-A1E5-EF1AAB5FCC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1492655C-9ABA-49B7-BF3B-F9F4919464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2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81574A-93B1-4971-8169-C7CD47B77367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08F95BB-EAB5-4006-B172-EB9A69E7CC07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9" name="Picture 5">
                <a:extLst>
                  <a:ext uri="{FF2B5EF4-FFF2-40B4-BE49-F238E27FC236}">
                    <a16:creationId xmlns:a16="http://schemas.microsoft.com/office/drawing/2014/main" id="{45D5CAA8-BDA0-4F02-84D9-ADD0DB30DF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30" name="Picture 7">
                <a:extLst>
                  <a:ext uri="{FF2B5EF4-FFF2-40B4-BE49-F238E27FC236}">
                    <a16:creationId xmlns:a16="http://schemas.microsoft.com/office/drawing/2014/main" id="{C8551C35-2D37-403F-A1A1-FC60146861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31" name="Picture 8">
                <a:extLst>
                  <a:ext uri="{FF2B5EF4-FFF2-40B4-BE49-F238E27FC236}">
                    <a16:creationId xmlns:a16="http://schemas.microsoft.com/office/drawing/2014/main" id="{52361D2E-E8EE-4F50-98FA-D655C33380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32" name="Picture 9">
                <a:extLst>
                  <a:ext uri="{FF2B5EF4-FFF2-40B4-BE49-F238E27FC236}">
                    <a16:creationId xmlns:a16="http://schemas.microsoft.com/office/drawing/2014/main" id="{D392323C-BB74-4967-B29D-E7EF187BCF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7BA93EA-73BA-4D6A-9D99-EEBC8EC143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34" name="Picture 33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E89F425D-B961-4755-815B-DE65DAA3C22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7D4463B-41D1-4C78-BA19-0F41758EFAA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C9B5C9F0-CA2A-4392-98F5-CADF6DC08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37" name="Picture 36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4FFBDDE-27F7-43DF-B3A6-B2BC10C16D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0FE08C93-63E7-47B7-9BB2-FF7362E61A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2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BD8FEC-8457-4C94-8089-8641BDF31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162800" y="1137600"/>
            <a:ext cx="4666800" cy="1789200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62800" y="3146400"/>
            <a:ext cx="4666800" cy="1882800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337830" y="561242"/>
            <a:ext cx="2052000" cy="417129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5360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Black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0000" y="3846097"/>
            <a:ext cx="11466875" cy="1143000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69EFBB1-5905-4F90-B1A5-B64C2DF94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83"/>
          <a:stretch/>
        </p:blipFill>
        <p:spPr>
          <a:xfrm>
            <a:off x="-584462" y="-1"/>
            <a:ext cx="13150392" cy="49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2258559"/>
            <a:ext cx="5643563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1713600"/>
            <a:ext cx="976676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401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D98664-882C-4D8A-B754-A203927908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9998" y="2984855"/>
            <a:ext cx="6118623" cy="1585557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rgbClr val="000000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rgbClr val="000000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2564672"/>
            <a:ext cx="976312" cy="411163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rgbClr val="000000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9C247DC-C649-4BE0-828C-727D185166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54" y="-1749286"/>
            <a:ext cx="10177950" cy="99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 with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D98664-882C-4D8A-B754-A203927908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6286500"/>
            <a:ext cx="11466875" cy="264675"/>
          </a:xfrm>
        </p:spPr>
        <p:txBody>
          <a:bodyPr anchor="b">
            <a:no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9998" y="2984855"/>
            <a:ext cx="4474649" cy="1585557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rgbClr val="000000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rgbClr val="000000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2564672"/>
            <a:ext cx="976676" cy="411163"/>
          </a:xfr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rgbClr val="000000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42DD573-041F-40B2-9545-149B2BD6C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1" r="36770" b="25961"/>
          <a:stretch/>
        </p:blipFill>
        <p:spPr>
          <a:xfrm>
            <a:off x="2991403" y="0"/>
            <a:ext cx="9200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2 x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0000" y="1708151"/>
            <a:ext cx="5626800" cy="4003675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spcBef>
                <a:spcPts val="769"/>
              </a:spcBef>
              <a:defRPr sz="1800">
                <a:solidFill>
                  <a:schemeClr val="tx1"/>
                </a:solidFill>
              </a:defRPr>
            </a:lvl2pPr>
            <a:lvl3pPr>
              <a:spcBef>
                <a:spcPts val="769"/>
              </a:spcBef>
              <a:defRPr sz="1800">
                <a:solidFill>
                  <a:schemeClr val="tx1"/>
                </a:solidFill>
              </a:defRPr>
            </a:lvl3pPr>
            <a:lvl4pPr>
              <a:spcBef>
                <a:spcPts val="769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769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5"/>
          <p:cNvSpPr>
            <a:spLocks noGrp="1"/>
          </p:cNvSpPr>
          <p:nvPr>
            <p:ph sz="quarter" idx="14"/>
          </p:nvPr>
        </p:nvSpPr>
        <p:spPr>
          <a:xfrm>
            <a:off x="6191575" y="1708150"/>
            <a:ext cx="5628408" cy="4003676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spcBef>
                <a:spcPts val="769"/>
              </a:spcBef>
              <a:defRPr sz="1800">
                <a:solidFill>
                  <a:schemeClr val="tx1"/>
                </a:solidFill>
              </a:defRPr>
            </a:lvl2pPr>
            <a:lvl3pPr>
              <a:spcBef>
                <a:spcPts val="769"/>
              </a:spcBef>
              <a:defRPr sz="1800">
                <a:solidFill>
                  <a:schemeClr val="tx1"/>
                </a:solidFill>
              </a:defRPr>
            </a:lvl3pPr>
            <a:lvl4pPr>
              <a:spcBef>
                <a:spcPts val="769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769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60001" y="430722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57189" y="909642"/>
            <a:ext cx="11477331" cy="396875"/>
          </a:xfrm>
        </p:spPr>
        <p:txBody>
          <a:bodyPr/>
          <a:lstStyle>
            <a:lvl1pPr>
              <a:defRPr sz="2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1" y="6393513"/>
            <a:ext cx="4670779" cy="197792"/>
          </a:xfrm>
        </p:spPr>
        <p:txBody>
          <a:bodyPr anchor="ctr">
            <a:noAutofit/>
          </a:bodyPr>
          <a:lstStyle>
            <a:lvl1pPr>
              <a:spcBef>
                <a:spcPts val="769"/>
              </a:spcBef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78D6EB-24CC-4D33-9923-127CA311FF16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E503D3-4F09-45E2-B2FE-8712A6240BDC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2" name="Picture 5">
                <a:extLst>
                  <a:ext uri="{FF2B5EF4-FFF2-40B4-BE49-F238E27FC236}">
                    <a16:creationId xmlns:a16="http://schemas.microsoft.com/office/drawing/2014/main" id="{701223FD-9E9F-4B92-B636-4643FACD5B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23" name="Picture 7">
                <a:extLst>
                  <a:ext uri="{FF2B5EF4-FFF2-40B4-BE49-F238E27FC236}">
                    <a16:creationId xmlns:a16="http://schemas.microsoft.com/office/drawing/2014/main" id="{BBFBD991-1AE1-478C-BC17-88A824F80C2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24" name="Picture 8">
                <a:extLst>
                  <a:ext uri="{FF2B5EF4-FFF2-40B4-BE49-F238E27FC236}">
                    <a16:creationId xmlns:a16="http://schemas.microsoft.com/office/drawing/2014/main" id="{51425DBE-610F-400D-93B0-EF82D865C4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620A0BCD-D9BC-4ADD-8CD8-27A64FEB98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37" name="Picture 3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2B44284-A265-45D1-801D-27857F92E9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38" name="Picture 3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1B622186-8ACB-49AE-8A51-FE3F32426F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D94A645-0BEC-4361-9222-876DCD2524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40" name="Picture 39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41F9D251-E385-4BC7-ACBD-EA93D0843A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41" name="Picture 40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BBAF652-5049-495D-A80F-F96F86E4F5C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32ADF7E1-20D4-41E9-9B29-3EBA675AAE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8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d Slides Master Conten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06918" y="6415088"/>
            <a:ext cx="11580281" cy="21431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FontTx/>
              <a:buNone/>
              <a:defRPr sz="700" baseline="0">
                <a:solidFill>
                  <a:schemeClr val="bg1">
                    <a:lumMod val="65000"/>
                  </a:schemeClr>
                </a:solidFill>
                <a:latin typeface="+mj-lt"/>
                <a:cs typeface="Franklin Gothic Medium"/>
              </a:defRPr>
            </a:lvl1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449605"/>
            <a:ext cx="11582400" cy="9219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86470B-134F-4424-BC20-2C54E0340C63}"/>
              </a:ext>
            </a:extLst>
          </p:cNvPr>
          <p:cNvGrpSpPr/>
          <p:nvPr userDrawn="1"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157F6F-B6E6-4315-9E3B-2C720BE257AA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29" name="Picture 5">
                <a:extLst>
                  <a:ext uri="{FF2B5EF4-FFF2-40B4-BE49-F238E27FC236}">
                    <a16:creationId xmlns:a16="http://schemas.microsoft.com/office/drawing/2014/main" id="{12073C2E-A7E7-4BED-BC6B-761FB205CF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30" name="Picture 7">
                <a:extLst>
                  <a:ext uri="{FF2B5EF4-FFF2-40B4-BE49-F238E27FC236}">
                    <a16:creationId xmlns:a16="http://schemas.microsoft.com/office/drawing/2014/main" id="{43368DB2-C2F7-4A55-81AA-40420AF1D4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31" name="Picture 8">
                <a:extLst>
                  <a:ext uri="{FF2B5EF4-FFF2-40B4-BE49-F238E27FC236}">
                    <a16:creationId xmlns:a16="http://schemas.microsoft.com/office/drawing/2014/main" id="{A83317B3-C7C5-4529-A34D-393DF2BE3B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32" name="Picture 9">
                <a:extLst>
                  <a:ext uri="{FF2B5EF4-FFF2-40B4-BE49-F238E27FC236}">
                    <a16:creationId xmlns:a16="http://schemas.microsoft.com/office/drawing/2014/main" id="{EDB8424A-CD10-4F31-AE46-02DBF2EB80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8BB1A48-DA77-49F4-B99E-D7CA43994E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34" name="Picture 33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2B88EBB-0665-478F-AA25-8C6DD26C27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21B52E3-770E-4972-BF53-9193027FE8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1E248FAE-F29B-4F5E-8E52-C7378BB3F4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37" name="Picture 36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FB54E8C-9914-46BC-8CA9-DCCE89416B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1C06CE68-943E-43C5-8838-BDB293A00D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679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ata Poin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557299-4835-B44B-997F-52AA73166D19}"/>
              </a:ext>
            </a:extLst>
          </p:cNvPr>
          <p:cNvSpPr/>
          <p:nvPr userDrawn="1"/>
        </p:nvSpPr>
        <p:spPr>
          <a:xfrm>
            <a:off x="-20" y="787398"/>
            <a:ext cx="6101545" cy="3002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BC3D54-606A-3D4A-BD02-0EEDD6C09C98}"/>
              </a:ext>
            </a:extLst>
          </p:cNvPr>
          <p:cNvSpPr/>
          <p:nvPr userDrawn="1"/>
        </p:nvSpPr>
        <p:spPr>
          <a:xfrm>
            <a:off x="6101525" y="787399"/>
            <a:ext cx="6090475" cy="30020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25C8B6-4722-9647-85F5-5B22028E1E36}"/>
              </a:ext>
            </a:extLst>
          </p:cNvPr>
          <p:cNvSpPr/>
          <p:nvPr userDrawn="1"/>
        </p:nvSpPr>
        <p:spPr>
          <a:xfrm>
            <a:off x="-20" y="3789476"/>
            <a:ext cx="6101545" cy="306852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019A266A-D57A-574A-90A9-93AD2E216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9562" y="1799042"/>
            <a:ext cx="2938315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2-5</a:t>
            </a:r>
          </a:p>
        </p:txBody>
      </p:sp>
      <p:sp>
        <p:nvSpPr>
          <p:cNvPr id="26" name="Text Placeholder 33">
            <a:extLst>
              <a:ext uri="{FF2B5EF4-FFF2-40B4-BE49-F238E27FC236}">
                <a16:creationId xmlns:a16="http://schemas.microsoft.com/office/drawing/2014/main" id="{75143BE9-539F-5E45-A37B-F32E06C3B2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1274" y="2718082"/>
            <a:ext cx="2926603" cy="1523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Products are located within XYZ teams</a:t>
            </a: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9DADD739-B722-8A4A-8FBE-3FCA6D4A23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9562" y="4851335"/>
            <a:ext cx="2938315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409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882C37F0-F65D-5948-B59C-3D01F638C1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1274" y="5770375"/>
            <a:ext cx="2926603" cy="1523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Overall employee contributors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0F6907A0-80F7-6F47-B8BF-95A3D9767E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5173" y="1799042"/>
            <a:ext cx="2938315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33</a:t>
            </a: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4111B0AE-77B7-C547-A76F-B4FCA9651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6885" y="2718082"/>
            <a:ext cx="2926603" cy="1523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Reviewers comments per week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402E44A9-CAD1-354A-9641-A3FAA38823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5173" y="4851335"/>
            <a:ext cx="2938315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7+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2B161E68-1985-D343-9017-C563F454A3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6885" y="5770375"/>
            <a:ext cx="2926603" cy="1523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Clr>
                <a:srgbClr val="57DFB8"/>
              </a:buClr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Clr>
                <a:srgbClr val="57DFB8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Products launched annually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291999-B3B9-4286-B180-AFBF48547D46}"/>
              </a:ext>
            </a:extLst>
          </p:cNvPr>
          <p:cNvSpPr/>
          <p:nvPr userDrawn="1"/>
        </p:nvSpPr>
        <p:spPr>
          <a:xfrm>
            <a:off x="6095989" y="3789476"/>
            <a:ext cx="6101545" cy="30685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40EBF-4252-42F2-8DB4-3EFC709AB55F}"/>
              </a:ext>
            </a:extLst>
          </p:cNvPr>
          <p:cNvSpPr/>
          <p:nvPr userDrawn="1"/>
        </p:nvSpPr>
        <p:spPr>
          <a:xfrm>
            <a:off x="3025211" y="3789470"/>
            <a:ext cx="3068010" cy="30685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2257200"/>
            <a:ext cx="5643927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3249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05BF4-D562-44BF-BA5C-F9CA4C0FE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0CD56-CDEF-4F99-82E9-F8344BA7D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17232-4933-4B44-AB0A-14F73524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51D583-D2F5-4206-82FD-3E7E687E5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10800"/>
            <a:ext cx="11466513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4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C412-8D9A-4518-BD82-093D1D70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D1434-081E-42DD-A0E7-8AD211AD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FAE1AF-1132-4B0D-8DC6-F52576CE6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2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9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0000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43000" y="-600255"/>
            <a:ext cx="13680281" cy="6913023"/>
            <a:chOff x="-1143000" y="-600255"/>
            <a:chExt cx="13680281" cy="6913023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4382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Middle </a:t>
              </a:r>
              <a:br>
                <a:rPr lang="en-GB" sz="800" dirty="0">
                  <a:solidFill>
                    <a:schemeClr val="tx1"/>
                  </a:solidFill>
                </a:rPr>
              </a:br>
              <a:r>
                <a:rPr lang="en-GB" sz="800" dirty="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Title Top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25CEB6-6DDA-49BF-824C-CFA9D8A07E3F}"/>
                </a:ext>
              </a:extLst>
            </p:cNvPr>
            <p:cNvSpPr txBox="1"/>
            <p:nvPr userDrawn="1"/>
          </p:nvSpPr>
          <p:spPr>
            <a:xfrm>
              <a:off x="-747711" y="606654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658A23-15A2-4406-AF7E-89707B5575E7}"/>
                </a:ext>
              </a:extLst>
            </p:cNvPr>
            <p:cNvSpPr txBox="1"/>
            <p:nvPr userDrawn="1"/>
          </p:nvSpPr>
          <p:spPr>
            <a:xfrm>
              <a:off x="-1143000" y="618965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495200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05F70E-6BF1-451B-AC5F-64819FD40883}"/>
              </a:ext>
            </a:extLst>
          </p:cNvPr>
          <p:cNvCxnSpPr>
            <a:cxnSpLocks/>
          </p:cNvCxnSpPr>
          <p:nvPr userDrawn="1">
            <p:custDataLst>
              <p:tags r:id="rId24"/>
            </p:custDataLst>
          </p:nvPr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2CC2F24E-468A-4212-A014-115B799B0109}"/>
              </a:ext>
            </a:extLst>
          </p:cNvPr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819" r:id="rId2"/>
    <p:sldLayoutId id="2147483821" r:id="rId3"/>
    <p:sldLayoutId id="2147483820" r:id="rId4"/>
    <p:sldLayoutId id="2147483697" r:id="rId5"/>
    <p:sldLayoutId id="2147483696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7453" userDrawn="1">
          <p15:clr>
            <a:srgbClr val="F26B43"/>
          </p15:clr>
        </p15:guide>
        <p15:guide id="28" orient="horz" pos="1076" userDrawn="1">
          <p15:clr>
            <a:srgbClr val="F26B43"/>
          </p15:clr>
        </p15:guide>
        <p15:guide id="29" orient="horz" pos="270" userDrawn="1">
          <p15:clr>
            <a:srgbClr val="F26B43"/>
          </p15:clr>
        </p15:guide>
        <p15:guide id="33" orient="horz" pos="3600" userDrawn="1">
          <p15:clr>
            <a:srgbClr val="F26B43"/>
          </p15:clr>
        </p15:guide>
        <p15:guide id="35" pos="228" userDrawn="1">
          <p15:clr>
            <a:srgbClr val="F26B43"/>
          </p15:clr>
        </p15:guide>
        <p15:guide id="36" pos="3840" userDrawn="1">
          <p15:clr>
            <a:srgbClr val="F26B43"/>
          </p15:clr>
        </p15:guide>
        <p15:guide id="37" pos="3782" userDrawn="1">
          <p15:clr>
            <a:srgbClr val="F26B43"/>
          </p15:clr>
        </p15:guide>
        <p15:guide id="38" pos="3900" userDrawn="1">
          <p15:clr>
            <a:srgbClr val="F26B43"/>
          </p15:clr>
        </p15:guide>
        <p15:guide id="39" orient="horz" pos="38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0000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272400" y="6390000"/>
            <a:ext cx="7495200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FD9D1B-8E5A-447D-B2D0-15FF23DD7EDA}"/>
              </a:ext>
            </a:extLst>
          </p:cNvPr>
          <p:cNvCxnSpPr>
            <a:cxnSpLocks/>
          </p:cNvCxnSpPr>
          <p:nvPr userDrawn="1">
            <p:custDataLst>
              <p:tags r:id="rId15"/>
            </p:custDataLst>
          </p:nvPr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rgbClr val="3333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7AF91A0-A869-4C9D-8D84-C843E57FF9C6}"/>
              </a:ext>
            </a:extLst>
          </p:cNvPr>
          <p:cNvGrpSpPr/>
          <p:nvPr userDrawn="1"/>
        </p:nvGrpSpPr>
        <p:grpSpPr>
          <a:xfrm>
            <a:off x="-1143000" y="-600255"/>
            <a:ext cx="13680281" cy="6916199"/>
            <a:chOff x="-1143000" y="-600255"/>
            <a:chExt cx="13680281" cy="6916199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Middle </a:t>
              </a:r>
              <a:br>
                <a:rPr lang="en-GB" sz="800" dirty="0">
                  <a:solidFill>
                    <a:schemeClr val="tx1"/>
                  </a:solidFill>
                </a:rPr>
              </a:br>
              <a:r>
                <a:rPr lang="en-GB" sz="800" dirty="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Title Top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819980-719E-42BA-84AA-491FF69717D9}"/>
                </a:ext>
              </a:extLst>
            </p:cNvPr>
            <p:cNvCxnSpPr/>
            <p:nvPr userDrawn="1"/>
          </p:nvCxnSpPr>
          <p:spPr>
            <a:xfrm>
              <a:off x="-256200" y="614540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636BE3-4FEE-45BA-A183-BCB80C007E10}"/>
                </a:ext>
              </a:extLst>
            </p:cNvPr>
            <p:cNvSpPr txBox="1"/>
            <p:nvPr userDrawn="1"/>
          </p:nvSpPr>
          <p:spPr>
            <a:xfrm>
              <a:off x="-747711" y="606972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C16A6-CA4F-4B0F-B25C-7772D09D7351}"/>
                </a:ext>
              </a:extLst>
            </p:cNvPr>
            <p:cNvSpPr txBox="1"/>
            <p:nvPr userDrawn="1"/>
          </p:nvSpPr>
          <p:spPr>
            <a:xfrm>
              <a:off x="-1143000" y="6192833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BDB25C72-3FD4-461E-BCBE-96F525FA2297}"/>
              </a:ext>
            </a:extLst>
          </p:cNvPr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80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53">
          <p15:clr>
            <a:srgbClr val="F26B43"/>
          </p15:clr>
        </p15:guide>
        <p15:guide id="28" orient="horz" pos="1076">
          <p15:clr>
            <a:srgbClr val="F26B43"/>
          </p15:clr>
        </p15:guide>
        <p15:guide id="29" orient="horz" pos="270">
          <p15:clr>
            <a:srgbClr val="F26B43"/>
          </p15:clr>
        </p15:guide>
        <p15:guide id="33" orient="horz" pos="3600">
          <p15:clr>
            <a:srgbClr val="F26B43"/>
          </p15:clr>
        </p15:guide>
        <p15:guide id="35" pos="228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  <p15:guide id="39" orient="horz" pos="387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0000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43000" y="-600255"/>
            <a:ext cx="13680281" cy="6720255"/>
            <a:chOff x="-1143000" y="-600255"/>
            <a:chExt cx="13680281" cy="6720255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Middle </a:t>
              </a:r>
              <a:br>
                <a:rPr lang="en-GB" sz="800" dirty="0">
                  <a:solidFill>
                    <a:schemeClr val="tx1"/>
                  </a:solidFill>
                </a:rPr>
              </a:br>
              <a:r>
                <a:rPr lang="en-GB" sz="800" dirty="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Title Top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495200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75DB98-1BD1-4926-8750-16657B153BE4}"/>
              </a:ext>
            </a:extLst>
          </p:cNvPr>
          <p:cNvCxnSpPr>
            <a:cxnSpLocks/>
          </p:cNvCxnSpPr>
          <p:nvPr userDrawn="1"/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D3E635D0-BA07-4485-8050-85E8C801F8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53">
          <p15:clr>
            <a:srgbClr val="F26B43"/>
          </p15:clr>
        </p15:guide>
        <p15:guide id="28" orient="horz" pos="1076">
          <p15:clr>
            <a:srgbClr val="F26B43"/>
          </p15:clr>
        </p15:guide>
        <p15:guide id="29" orient="horz" pos="270">
          <p15:clr>
            <a:srgbClr val="F26B43"/>
          </p15:clr>
        </p15:guide>
        <p15:guide id="33" orient="horz" pos="3600">
          <p15:clr>
            <a:srgbClr val="F26B43"/>
          </p15:clr>
        </p15:guide>
        <p15:guide id="35" pos="228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999" y="854014"/>
            <a:ext cx="11466875" cy="81348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693234"/>
            <a:ext cx="11466875" cy="4426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263088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77800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5" y="152037"/>
            <a:ext cx="1332000" cy="2707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143000" y="-438330"/>
            <a:ext cx="13716000" cy="6744832"/>
            <a:chOff x="-1143000" y="-438330"/>
            <a:chExt cx="13716000" cy="6744832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-747711" y="10755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3.16cm</a:t>
              </a: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4.75cm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-747711" y="221673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6.34cm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-747711" y="278730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7.93cm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9.52cm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-747711" y="392846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11.11cm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-747711" y="44990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12.70cm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-747711" y="506961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14.29cm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15.87cm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-747711" y="60602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17.00cm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1.00cm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27683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3.70cm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224887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6.40cm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322091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9.10cm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419295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11.80cm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516499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14.50cm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613702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17.20cm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710906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9.90cm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808110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22.60cm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90531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25.30cm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00251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27.99cm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109972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30.69cm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617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32.85cm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104907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30.16cm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519807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27.46cm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854883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24.76cm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757786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22.07cm</a:t>
              </a:r>
            </a:p>
          </p:txBody>
        </p:sp>
        <p:sp>
          <p:nvSpPr>
            <p:cNvPr id="78" name="TextBox 77"/>
            <p:cNvSpPr txBox="1"/>
            <p:nvPr userDrawn="1"/>
          </p:nvSpPr>
          <p:spPr>
            <a:xfrm>
              <a:off x="660688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19.37cm</a:t>
              </a:r>
            </a:p>
          </p:txBody>
        </p:sp>
        <p:sp>
          <p:nvSpPr>
            <p:cNvPr id="79" name="TextBox 78"/>
            <p:cNvSpPr txBox="1"/>
            <p:nvPr userDrawn="1"/>
          </p:nvSpPr>
          <p:spPr>
            <a:xfrm>
              <a:off x="56359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16.67cm</a:t>
              </a:r>
            </a:p>
          </p:txBody>
        </p:sp>
        <p:sp>
          <p:nvSpPr>
            <p:cNvPr id="80" name="TextBox 79"/>
            <p:cNvSpPr txBox="1"/>
            <p:nvPr userDrawn="1"/>
          </p:nvSpPr>
          <p:spPr>
            <a:xfrm>
              <a:off x="46649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13.98cm</a:t>
              </a:r>
            </a:p>
          </p:txBody>
        </p:sp>
        <p:sp>
          <p:nvSpPr>
            <p:cNvPr id="81" name="TextBox 80"/>
            <p:cNvSpPr txBox="1"/>
            <p:nvPr userDrawn="1"/>
          </p:nvSpPr>
          <p:spPr>
            <a:xfrm>
              <a:off x="3693969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11.28cm</a:t>
              </a:r>
            </a:p>
          </p:txBody>
        </p:sp>
        <p:sp>
          <p:nvSpPr>
            <p:cNvPr id="82" name="TextBox 81"/>
            <p:cNvSpPr txBox="1"/>
            <p:nvPr userDrawn="1"/>
          </p:nvSpPr>
          <p:spPr>
            <a:xfrm>
              <a:off x="272299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8.59cm</a:t>
              </a:r>
            </a:p>
          </p:txBody>
        </p:sp>
        <p:sp>
          <p:nvSpPr>
            <p:cNvPr id="83" name="TextBox 82"/>
            <p:cNvSpPr txBox="1"/>
            <p:nvPr userDrawn="1"/>
          </p:nvSpPr>
          <p:spPr>
            <a:xfrm>
              <a:off x="1752023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5.89cm</a:t>
              </a:r>
            </a:p>
          </p:txBody>
        </p:sp>
        <p:sp>
          <p:nvSpPr>
            <p:cNvPr id="84" name="TextBox 83"/>
            <p:cNvSpPr txBox="1"/>
            <p:nvPr userDrawn="1"/>
          </p:nvSpPr>
          <p:spPr>
            <a:xfrm>
              <a:off x="7810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3.19cm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61833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7" name="TextBox 86"/>
            <p:cNvSpPr txBox="1"/>
            <p:nvPr userDrawn="1"/>
          </p:nvSpPr>
          <p:spPr>
            <a:xfrm>
              <a:off x="-1143000" y="11986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Heading Baseline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933758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Right Margin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18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40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7">
          <p15:clr>
            <a:srgbClr val="A4A3A4"/>
          </p15:clr>
        </p15:guide>
        <p15:guide id="2" orient="horz" pos="2159">
          <p15:clr>
            <a:srgbClr val="A4A3A4"/>
          </p15:clr>
        </p15:guide>
        <p15:guide id="3" pos="725">
          <p15:clr>
            <a:srgbClr val="A4A3A4"/>
          </p15:clr>
        </p15:guide>
        <p15:guide id="4" pos="842">
          <p15:clr>
            <a:srgbClr val="A4A3A4"/>
          </p15:clr>
        </p15:guide>
        <p15:guide id="5" pos="1335">
          <p15:clr>
            <a:srgbClr val="A4A3A4"/>
          </p15:clr>
        </p15:guide>
        <p15:guide id="6" pos="1454">
          <p15:clr>
            <a:srgbClr val="A4A3A4"/>
          </p15:clr>
        </p15:guide>
        <p15:guide id="7" pos="1947">
          <p15:clr>
            <a:srgbClr val="A4A3A4"/>
          </p15:clr>
        </p15:guide>
        <p15:guide id="8" pos="2064">
          <p15:clr>
            <a:srgbClr val="A4A3A4"/>
          </p15:clr>
        </p15:guide>
        <p15:guide id="9" pos="2558">
          <p15:clr>
            <a:srgbClr val="A4A3A4"/>
          </p15:clr>
        </p15:guide>
        <p15:guide id="10" pos="2678">
          <p15:clr>
            <a:srgbClr val="A4A3A4"/>
          </p15:clr>
        </p15:guide>
        <p15:guide id="11" pos="3170">
          <p15:clr>
            <a:srgbClr val="A4A3A4"/>
          </p15:clr>
        </p15:guide>
        <p15:guide id="12" pos="3288">
          <p15:clr>
            <a:srgbClr val="A4A3A4"/>
          </p15:clr>
        </p15:guide>
        <p15:guide id="13" pos="3780">
          <p15:clr>
            <a:srgbClr val="A4A3A4"/>
          </p15:clr>
        </p15:guide>
        <p15:guide id="14" pos="3900">
          <p15:clr>
            <a:srgbClr val="A4A3A4"/>
          </p15:clr>
        </p15:guide>
        <p15:guide id="15" pos="4392">
          <p15:clr>
            <a:srgbClr val="A4A3A4"/>
          </p15:clr>
        </p15:guide>
        <p15:guide id="16" pos="4512">
          <p15:clr>
            <a:srgbClr val="A4A3A4"/>
          </p15:clr>
        </p15:guide>
        <p15:guide id="17" pos="5124">
          <p15:clr>
            <a:srgbClr val="A4A3A4"/>
          </p15:clr>
        </p15:guide>
        <p15:guide id="18" pos="5004">
          <p15:clr>
            <a:srgbClr val="A4A3A4"/>
          </p15:clr>
        </p15:guide>
        <p15:guide id="19" pos="5616">
          <p15:clr>
            <a:srgbClr val="A4A3A4"/>
          </p15:clr>
        </p15:guide>
        <p15:guide id="20" pos="5736">
          <p15:clr>
            <a:srgbClr val="A4A3A4"/>
          </p15:clr>
        </p15:guide>
        <p15:guide id="21" pos="6227">
          <p15:clr>
            <a:srgbClr val="A4A3A4"/>
          </p15:clr>
        </p15:guide>
        <p15:guide id="22" pos="6348">
          <p15:clr>
            <a:srgbClr val="A4A3A4"/>
          </p15:clr>
        </p15:guide>
        <p15:guide id="23" pos="6839">
          <p15:clr>
            <a:srgbClr val="A4A3A4"/>
          </p15:clr>
        </p15:guide>
        <p15:guide id="24" pos="6960">
          <p15:clr>
            <a:srgbClr val="A4A3A4"/>
          </p15:clr>
        </p15:guide>
        <p15:guide id="25" pos="7451">
          <p15:clr>
            <a:srgbClr val="A4A3A4"/>
          </p15:clr>
        </p15:guide>
        <p15:guide id="26" orient="horz" pos="1799">
          <p15:clr>
            <a:srgbClr val="A4A3A4"/>
          </p15:clr>
        </p15:guide>
        <p15:guide id="27" orient="horz" pos="1437">
          <p15:clr>
            <a:srgbClr val="A4A3A4"/>
          </p15:clr>
        </p15:guide>
        <p15:guide id="28" orient="horz" pos="1077">
          <p15:clr>
            <a:srgbClr val="A4A3A4"/>
          </p15:clr>
        </p15:guide>
        <p15:guide id="29" orient="horz" pos="717">
          <p15:clr>
            <a:srgbClr val="A4A3A4"/>
          </p15:clr>
        </p15:guide>
        <p15:guide id="30" orient="horz" pos="2519">
          <p15:clr>
            <a:srgbClr val="A4A3A4"/>
          </p15:clr>
        </p15:guide>
        <p15:guide id="31" orient="horz" pos="2879">
          <p15:clr>
            <a:srgbClr val="A4A3A4"/>
          </p15:clr>
        </p15:guide>
        <p15:guide id="32" orient="horz" pos="3240">
          <p15:clr>
            <a:srgbClr val="A4A3A4"/>
          </p15:clr>
        </p15:guide>
        <p15:guide id="33" orient="horz" pos="3600">
          <p15:clr>
            <a:srgbClr val="A4A3A4"/>
          </p15:clr>
        </p15:guide>
        <p15:guide id="34" orient="horz" pos="385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ewyork.advertisingweek.com/register/?v=WFADigitalDelegate" TargetMode="External"/><Relationship Id="rId2" Type="http://schemas.openxmlformats.org/officeDocument/2006/relationships/hyperlink" Target="https://newyork.advertisingweek.com/aw/schedule/session/-251-2021-10-18-1130-wfa" TargetMode="Externa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E929-08E1-43B7-AAA5-93BE8A331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2044582"/>
            <a:ext cx="4135331" cy="1976400"/>
          </a:xfrm>
        </p:spPr>
        <p:txBody>
          <a:bodyPr/>
          <a:lstStyle/>
          <a:p>
            <a:r>
              <a:rPr lang="en-GB" sz="4400" dirty="0"/>
              <a:t>The</a:t>
            </a:r>
            <a:r>
              <a:rPr lang="es-CO" sz="4400" dirty="0"/>
              <a:t> Global DEI</a:t>
            </a:r>
            <a:br>
              <a:rPr lang="es-CO" sz="4400" dirty="0"/>
            </a:br>
            <a:r>
              <a:rPr lang="es-CO" sz="4400" dirty="0"/>
              <a:t>Census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A6783A5D-7943-462F-A2EF-0F055911C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552" y="3749647"/>
            <a:ext cx="3520800" cy="1022400"/>
          </a:xfrm>
        </p:spPr>
        <p:txBody>
          <a:bodyPr/>
          <a:lstStyle/>
          <a:p>
            <a:r>
              <a:rPr lang="es-CO" dirty="0"/>
              <a:t>India </a:t>
            </a:r>
            <a:r>
              <a:rPr lang="es-CO" dirty="0" err="1"/>
              <a:t>market</a:t>
            </a:r>
            <a:r>
              <a:rPr lang="es-CO" dirty="0"/>
              <a:t> </a:t>
            </a:r>
            <a:r>
              <a:rPr lang="es-CO" dirty="0" err="1"/>
              <a:t>report</a:t>
            </a:r>
            <a:endParaRPr lang="es-CO" dirty="0"/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6E22DE6E-A0A3-4962-9D66-CB270EEB0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878" y="-264273"/>
            <a:ext cx="6407122" cy="62809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2400CB-D7CE-41CC-83DD-29753BD719B5}"/>
              </a:ext>
            </a:extLst>
          </p:cNvPr>
          <p:cNvGrpSpPr>
            <a:grpSpLocks noChangeAspect="1"/>
          </p:cNvGrpSpPr>
          <p:nvPr/>
        </p:nvGrpSpPr>
        <p:grpSpPr>
          <a:xfrm>
            <a:off x="750724" y="6092068"/>
            <a:ext cx="10690551" cy="600240"/>
            <a:chOff x="4289898" y="95516"/>
            <a:chExt cx="7157397" cy="4018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399235-4EB0-4572-B8C6-7C2BECE7CE74}"/>
                </a:ext>
              </a:extLst>
            </p:cNvPr>
            <p:cNvGrpSpPr/>
            <p:nvPr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D97F903-8D3B-482A-B30B-C65E65C1A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8254D79-5E70-4535-A863-0DDAAC084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99F70F3-F036-4526-A0A7-5E396E913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7B3BDC1-A27B-47B5-B7A2-87E35BA0B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065A962-1C07-4625-9E87-D8F4B59B8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08559377-5361-419B-9202-50E753D58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DD62153-3BDE-405E-A174-1AA8696BD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663BC7B6-4916-4713-A377-5650AFC61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39" name="Picture 3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71A415C-D022-4AC7-ABDF-832CFDABE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05DDEDFA-A47D-4A5B-ACD5-3E70244EB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5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665CF726-5721-4224-981F-EE63A23075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7019" y="777996"/>
            <a:ext cx="11477331" cy="3968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Inclusion Index</a:t>
            </a:r>
            <a:endParaRPr lang="en-GB" sz="2400" b="1" dirty="0">
              <a:solidFill>
                <a:srgbClr val="000000"/>
              </a:solidFill>
              <a:cs typeface="Arial"/>
            </a:endParaRPr>
          </a:p>
        </p:txBody>
      </p:sp>
      <p:graphicFrame>
        <p:nvGraphicFramePr>
          <p:cNvPr id="3" name="TABLE_1">
            <a:extLst>
              <a:ext uri="{FF2B5EF4-FFF2-40B4-BE49-F238E27FC236}">
                <a16:creationId xmlns:a16="http://schemas.microsoft.com/office/drawing/2014/main" id="{238B0049-2624-4886-88A3-41D308CCA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968164"/>
              </p:ext>
            </p:extLst>
          </p:nvPr>
        </p:nvGraphicFramePr>
        <p:xfrm>
          <a:off x="367018" y="1470988"/>
          <a:ext cx="480019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133">
                  <a:extLst>
                    <a:ext uri="{9D8B030D-6E8A-4147-A177-3AD203B41FA5}">
                      <a16:colId xmlns:a16="http://schemas.microsoft.com/office/drawing/2014/main" val="3308674439"/>
                    </a:ext>
                  </a:extLst>
                </a:gridCol>
                <a:gridCol w="2245058">
                  <a:extLst>
                    <a:ext uri="{9D8B030D-6E8A-4147-A177-3AD203B41FA5}">
                      <a16:colId xmlns:a16="http://schemas.microsoft.com/office/drawing/2014/main" val="2828315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Inclusion Index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81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India</a:t>
                      </a:r>
                      <a:endParaRPr lang="en-GB" b="1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 panose="02010600030101010101" pitchFamily="2" charset="-122"/>
                        </a:rPr>
                        <a:t>68%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5535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Global average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64%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47709"/>
                  </a:ext>
                </a:extLst>
              </a:tr>
            </a:tbl>
          </a:graphicData>
        </a:graphic>
      </p:graphicFrame>
      <p:graphicFrame>
        <p:nvGraphicFramePr>
          <p:cNvPr id="10" name="TABLE_2">
            <a:extLst>
              <a:ext uri="{FF2B5EF4-FFF2-40B4-BE49-F238E27FC236}">
                <a16:creationId xmlns:a16="http://schemas.microsoft.com/office/drawing/2014/main" id="{DB9DA2BA-3749-4FE5-A9FC-C3EACD223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337021"/>
              </p:ext>
            </p:extLst>
          </p:nvPr>
        </p:nvGraphicFramePr>
        <p:xfrm>
          <a:off x="367019" y="3917967"/>
          <a:ext cx="10142336" cy="1461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5910">
                  <a:extLst>
                    <a:ext uri="{9D8B030D-6E8A-4147-A177-3AD203B41FA5}">
                      <a16:colId xmlns:a16="http://schemas.microsoft.com/office/drawing/2014/main" val="3308674439"/>
                    </a:ext>
                  </a:extLst>
                </a:gridCol>
                <a:gridCol w="1972357">
                  <a:extLst>
                    <a:ext uri="{9D8B030D-6E8A-4147-A177-3AD203B41FA5}">
                      <a16:colId xmlns:a16="http://schemas.microsoft.com/office/drawing/2014/main" val="2828315467"/>
                    </a:ext>
                  </a:extLst>
                </a:gridCol>
                <a:gridCol w="2440009">
                  <a:extLst>
                    <a:ext uri="{9D8B030D-6E8A-4147-A177-3AD203B41FA5}">
                      <a16:colId xmlns:a16="http://schemas.microsoft.com/office/drawing/2014/main" val="1398681767"/>
                    </a:ext>
                  </a:extLst>
                </a:gridCol>
                <a:gridCol w="3134060">
                  <a:extLst>
                    <a:ext uri="{9D8B030D-6E8A-4147-A177-3AD203B41FA5}">
                      <a16:colId xmlns:a16="http://schemas.microsoft.com/office/drawing/2014/main" val="3554927875"/>
                    </a:ext>
                  </a:extLst>
                </a:gridCol>
              </a:tblGrid>
              <a:tr h="7193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/>
                        <a:t>Sense of Belonging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i="0" u="none" strike="noStrike" noProof="0"/>
                        <a:t>Absence of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i="0" u="none" strike="noStrike" noProof="0"/>
                        <a:t>Discrimination</a:t>
                      </a:r>
                      <a:endParaRPr lang="en-GB" sz="1800" b="1" i="0" u="none" strike="noStrike" noProof="0">
                        <a:latin typeface="Arial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i="0" u="none" strike="noStrike" noProof="0" dirty="0"/>
                        <a:t>Presence of Demeaning Behaviour</a:t>
                      </a:r>
                      <a:endParaRPr lang="en-GB" sz="1800" b="1" i="0" u="none" strike="noStrike" noProof="0" dirty="0">
                        <a:latin typeface="Arial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81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India</a:t>
                      </a:r>
                      <a:endParaRPr lang="en-GB" b="1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 panose="02010600030101010101" pitchFamily="2" charset="-122"/>
                        </a:rPr>
                        <a:t>72%</a:t>
                      </a:r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 panose="02010600030101010101" pitchFamily="2" charset="-122"/>
                        </a:rPr>
                        <a:t>97%</a:t>
                      </a:r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 panose="02010600030101010101" pitchFamily="2" charset="-122"/>
                        </a:rPr>
                        <a:t>16%</a:t>
                      </a:r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5535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Global average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chemeClr val="bg1"/>
                          </a:solidFill>
                        </a:rPr>
                        <a:t>68%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chemeClr val="bg1"/>
                          </a:solidFill>
                        </a:rPr>
                        <a:t>96%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18%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4770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9EA1E-05E5-44E9-91B7-7BCAD82D8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10</a:t>
            </a:fld>
            <a:endParaRPr lang="en-GB" dirty="0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Attitudes towards Diversity and Inclusion in the Workplace and the Industry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2.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C78C2-B28C-41B6-BCF8-4CE1EEF6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8664-882C-4D8A-B754-A2039279082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2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">
            <a:extLst>
              <a:ext uri="{FF2B5EF4-FFF2-40B4-BE49-F238E27FC236}">
                <a16:creationId xmlns:a16="http://schemas.microsoft.com/office/drawing/2014/main" id="{107D2AFD-B0FC-4E74-80F4-66FC6F076F30}"/>
              </a:ext>
            </a:extLst>
          </p:cNvPr>
          <p:cNvSpPr txBox="1">
            <a:spLocks/>
          </p:cNvSpPr>
          <p:nvPr/>
        </p:nvSpPr>
        <p:spPr>
          <a:xfrm>
            <a:off x="200117" y="599876"/>
            <a:ext cx="6506907" cy="4770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Respondents agreeing that their company is actively taking steps to be more diverse and inclusive</a:t>
            </a:r>
          </a:p>
        </p:txBody>
      </p:sp>
      <p:graphicFrame>
        <p:nvGraphicFramePr>
          <p:cNvPr id="9" name="CHT_2">
            <a:extLst>
              <a:ext uri="{FF2B5EF4-FFF2-40B4-BE49-F238E27FC236}">
                <a16:creationId xmlns:a16="http://schemas.microsoft.com/office/drawing/2014/main" id="{CCC6DB4A-6CC5-49DB-B8FA-A5F505AAE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0332267"/>
              </p:ext>
            </p:extLst>
          </p:nvPr>
        </p:nvGraphicFramePr>
        <p:xfrm>
          <a:off x="1882313" y="4001679"/>
          <a:ext cx="2641483" cy="273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T_1">
            <a:extLst>
              <a:ext uri="{FF2B5EF4-FFF2-40B4-BE49-F238E27FC236}">
                <a16:creationId xmlns:a16="http://schemas.microsoft.com/office/drawing/2014/main" id="{5F42B3BC-D589-410D-ADA3-5AB796ACCA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53231"/>
              </p:ext>
            </p:extLst>
          </p:nvPr>
        </p:nvGraphicFramePr>
        <p:xfrm>
          <a:off x="603929" y="1489435"/>
          <a:ext cx="4458265" cy="2469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818D4D9F-C043-4721-ABBE-0E1F5E7E3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126" y="985010"/>
            <a:ext cx="4338930" cy="56099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EB206-647F-4624-AEDF-D04A8B4BF1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8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T_1">
            <a:extLst>
              <a:ext uri="{FF2B5EF4-FFF2-40B4-BE49-F238E27FC236}">
                <a16:creationId xmlns:a16="http://schemas.microsoft.com/office/drawing/2014/main" id="{A88A9E76-EA5D-4B5A-8360-B17671030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743117"/>
              </p:ext>
            </p:extLst>
          </p:nvPr>
        </p:nvGraphicFramePr>
        <p:xfrm>
          <a:off x="360363" y="1490663"/>
          <a:ext cx="5735637" cy="440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_1">
            <a:extLst>
              <a:ext uri="{FF2B5EF4-FFF2-40B4-BE49-F238E27FC236}">
                <a16:creationId xmlns:a16="http://schemas.microsoft.com/office/drawing/2014/main" id="{81EA9679-3E18-4AEC-B75D-7558E013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Potential Cost of Turnover</a:t>
            </a:r>
            <a:br>
              <a:rPr lang="en-GB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E51813-407F-47D1-B433-E8E7AF622CC4}"/>
              </a:ext>
            </a:extLst>
          </p:cNvPr>
          <p:cNvSpPr txBox="1">
            <a:spLocks/>
          </p:cNvSpPr>
          <p:nvPr/>
        </p:nvSpPr>
        <p:spPr>
          <a:xfrm>
            <a:off x="2629780" y="6185576"/>
            <a:ext cx="6560966" cy="290361"/>
          </a:xfrm>
          <a:prstGeom prst="rect">
            <a:avLst/>
          </a:prstGeom>
          <a:ln w="28575">
            <a:solidFill>
              <a:srgbClr val="98700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cs typeface="Arial"/>
              </a:rPr>
              <a:t>Prefer Not to Answer included in this instance as high risk of churn</a:t>
            </a:r>
          </a:p>
        </p:txBody>
      </p:sp>
      <p:graphicFrame>
        <p:nvGraphicFramePr>
          <p:cNvPr id="11" name="CHT_2">
            <a:extLst>
              <a:ext uri="{FF2B5EF4-FFF2-40B4-BE49-F238E27FC236}">
                <a16:creationId xmlns:a16="http://schemas.microsoft.com/office/drawing/2014/main" id="{9A3442C5-AF02-462C-BEA5-67101A0CD6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536691"/>
              </p:ext>
            </p:extLst>
          </p:nvPr>
        </p:nvGraphicFramePr>
        <p:xfrm>
          <a:off x="5910263" y="1483249"/>
          <a:ext cx="5735637" cy="440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">
            <a:extLst>
              <a:ext uri="{FF2B5EF4-FFF2-40B4-BE49-F238E27FC236}">
                <a16:creationId xmlns:a16="http://schemas.microsoft.com/office/drawing/2014/main" id="{CC6AE418-2A2A-44EB-930D-CD5A5CC29776}"/>
              </a:ext>
            </a:extLst>
          </p:cNvPr>
          <p:cNvSpPr txBox="1">
            <a:spLocks/>
          </p:cNvSpPr>
          <p:nvPr/>
        </p:nvSpPr>
        <p:spPr>
          <a:xfrm>
            <a:off x="277087" y="791124"/>
            <a:ext cx="3659293" cy="78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+mj-lt"/>
                <a:ea typeface="+mj-ea"/>
                <a:cs typeface="Arial"/>
              </a:rPr>
              <a:t>India</a:t>
            </a:r>
            <a:endParaRPr lang="en-GB" sz="2000" b="1" dirty="0">
              <a:solidFill>
                <a:srgbClr val="000000"/>
              </a:solidFill>
              <a:latin typeface="+mj-lt"/>
              <a:ea typeface="+mj-e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AE78F-91AD-4A0E-AF6B-9EA433D9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3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B2EA-93AC-4CED-BA68-1F063A57C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4411706"/>
            <a:ext cx="11466875" cy="1143000"/>
          </a:xfrm>
        </p:spPr>
        <p:txBody>
          <a:bodyPr/>
          <a:lstStyle/>
          <a:p>
            <a:r>
              <a:rPr lang="es-CO" dirty="0"/>
              <a:t>3.</a:t>
            </a:r>
            <a:br>
              <a:rPr lang="es-CO" dirty="0"/>
            </a:br>
            <a:r>
              <a:rPr lang="en-GB" dirty="0"/>
              <a:t>Key take outs on: </a:t>
            </a:r>
            <a:br>
              <a:rPr lang="en-GB" dirty="0"/>
            </a:br>
            <a:r>
              <a:rPr lang="en-GB" dirty="0"/>
              <a:t>Gender, Disability, Age, Family Responsibilities</a:t>
            </a:r>
            <a:br>
              <a:rPr lang="en-GB" dirty="0"/>
            </a:br>
            <a:endParaRPr lang="es-CO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841F2-B2D8-46E1-ACA9-78614AB2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50772BB-4B67-443C-A088-B8A41C689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1" t="16970" r="47377" b="24199"/>
          <a:stretch/>
        </p:blipFill>
        <p:spPr>
          <a:xfrm>
            <a:off x="7464151" y="586408"/>
            <a:ext cx="4727849" cy="629826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9CC037-BFCA-4445-A06D-8F1159728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06981"/>
              </p:ext>
            </p:extLst>
          </p:nvPr>
        </p:nvGraphicFramePr>
        <p:xfrm>
          <a:off x="304799" y="1589068"/>
          <a:ext cx="7010400" cy="506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711">
                  <a:extLst>
                    <a:ext uri="{9D8B030D-6E8A-4147-A177-3AD203B41FA5}">
                      <a16:colId xmlns:a16="http://schemas.microsoft.com/office/drawing/2014/main" val="3683942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4909100"/>
                    </a:ext>
                  </a:extLst>
                </a:gridCol>
                <a:gridCol w="3427409">
                  <a:extLst>
                    <a:ext uri="{9D8B030D-6E8A-4147-A177-3AD203B41FA5}">
                      <a16:colId xmlns:a16="http://schemas.microsoft.com/office/drawing/2014/main" val="1137969684"/>
                    </a:ext>
                  </a:extLst>
                </a:gridCol>
              </a:tblGrid>
              <a:tr h="61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Experiences of discrimination</a:t>
                      </a:r>
                      <a:endParaRPr kumimoji="0" lang="en-GB" sz="2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Sense of Belonging</a:t>
                      </a:r>
                      <a:endParaRPr kumimoji="0" lang="en-GB" sz="24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856656"/>
                  </a:ext>
                </a:extLst>
              </a:tr>
              <a:tr h="158710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“At your company, have you personally experienced negative discrimination resulting from…”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“I feel like I belong at my company”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58732"/>
                  </a:ext>
                </a:extLst>
              </a:tr>
              <a:tr h="6451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Escalation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Career obstacles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527349"/>
                  </a:ext>
                </a:extLst>
              </a:tr>
              <a:tr h="1289521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“Do you believe that most colleagues would escalate inappropriate behaviour to senior management or HR?”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“I have faced obstacles in my career progression in this company which I believe are due to who I am (e.g. my gender, race, ethnicity, LGBTQ status, social mobility, health, religion, etc)”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727607"/>
                  </a:ext>
                </a:extLst>
              </a:tr>
            </a:tbl>
          </a:graphicData>
        </a:graphic>
      </p:graphicFrame>
      <p:sp>
        <p:nvSpPr>
          <p:cNvPr id="9" name="TITLE">
            <a:extLst>
              <a:ext uri="{FF2B5EF4-FFF2-40B4-BE49-F238E27FC236}">
                <a16:creationId xmlns:a16="http://schemas.microsoft.com/office/drawing/2014/main" id="{D1875CA1-6DE9-4679-A9AE-545F6538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21" y="928901"/>
            <a:ext cx="7028678" cy="357751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+mj-lt"/>
              </a:rPr>
              <a:t>Key Metrics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0494671-4D0E-433F-BD2C-A976D10CA9E3}"/>
              </a:ext>
            </a:extLst>
          </p:cNvPr>
          <p:cNvSpPr txBox="1">
            <a:spLocks/>
          </p:cNvSpPr>
          <p:nvPr/>
        </p:nvSpPr>
        <p:spPr>
          <a:xfrm>
            <a:off x="11707019" y="263088"/>
            <a:ext cx="969962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4BEE3-566C-4068-A777-C3A4762E861B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5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9BD0D593-53F8-46E7-B2A0-6EDDD6FC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95551"/>
            <a:ext cx="7028678" cy="357751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+mj-lt"/>
              </a:rPr>
              <a:t>India Headlines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9CC037-BFCA-4445-A06D-8F1159728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74757"/>
              </p:ext>
            </p:extLst>
          </p:nvPr>
        </p:nvGraphicFramePr>
        <p:xfrm>
          <a:off x="304799" y="1200751"/>
          <a:ext cx="7010400" cy="479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711">
                  <a:extLst>
                    <a:ext uri="{9D8B030D-6E8A-4147-A177-3AD203B41FA5}">
                      <a16:colId xmlns:a16="http://schemas.microsoft.com/office/drawing/2014/main" val="3683942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4909100"/>
                    </a:ext>
                  </a:extLst>
                </a:gridCol>
                <a:gridCol w="3427409">
                  <a:extLst>
                    <a:ext uri="{9D8B030D-6E8A-4147-A177-3AD203B41FA5}">
                      <a16:colId xmlns:a16="http://schemas.microsoft.com/office/drawing/2014/main" val="1137969684"/>
                    </a:ext>
                  </a:extLst>
                </a:gridCol>
              </a:tblGrid>
              <a:tr h="61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Experiences of discrimination</a:t>
                      </a:r>
                      <a:endParaRPr kumimoji="0" lang="en-GB" sz="2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Sense of belonging</a:t>
                      </a:r>
                      <a:endParaRPr kumimoji="0" lang="en-GB" sz="2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856656"/>
                  </a:ext>
                </a:extLst>
              </a:tr>
              <a:tr h="158710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Experience of discrimination is highest amongst women and disabled respondents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Sense of belonging is lower for women and disabled respondents in comparison to their counterparts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58732"/>
                  </a:ext>
                </a:extLst>
              </a:tr>
              <a:tr h="6451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Escalation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Career obstacles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527349"/>
                  </a:ext>
                </a:extLst>
              </a:tr>
              <a:tr h="1289521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Women and disabled respondents were less likely to believe that inappropriate behaviour would be escalated to senior leadership or HR than their counterparts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Disabled respondents perceived the most obstacles in their career because of who they are, followed by women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727607"/>
                  </a:ext>
                </a:extLst>
              </a:tr>
            </a:tbl>
          </a:graphicData>
        </a:graphic>
      </p:graphicFrame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8179D5-9339-4463-9E58-6F5AC14464EA}"/>
              </a:ext>
            </a:extLst>
          </p:cNvPr>
          <p:cNvSpPr txBox="1">
            <a:spLocks/>
          </p:cNvSpPr>
          <p:nvPr/>
        </p:nvSpPr>
        <p:spPr>
          <a:xfrm>
            <a:off x="11707019" y="263088"/>
            <a:ext cx="969962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4BEE3-566C-4068-A777-C3A4762E861B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FE6F1E3-4F05-4437-9F69-226DCE082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28" t="17674" r="9780" b="23903"/>
          <a:stretch/>
        </p:blipFill>
        <p:spPr>
          <a:xfrm rot="10800000">
            <a:off x="7464151" y="559738"/>
            <a:ext cx="4727849" cy="629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9BD0D593-53F8-46E7-B2A0-6EDDD6FC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21" y="750026"/>
            <a:ext cx="7028678" cy="357751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+mj-lt"/>
              </a:rPr>
              <a:t>Gender in India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5" name="TABLE_1">
            <a:extLst>
              <a:ext uri="{FF2B5EF4-FFF2-40B4-BE49-F238E27FC236}">
                <a16:creationId xmlns:a16="http://schemas.microsoft.com/office/drawing/2014/main" id="{6B9CC037-BFCA-4445-A06D-8F1159728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687520"/>
              </p:ext>
            </p:extLst>
          </p:nvPr>
        </p:nvGraphicFramePr>
        <p:xfrm>
          <a:off x="286521" y="1395214"/>
          <a:ext cx="7010400" cy="5285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711">
                  <a:extLst>
                    <a:ext uri="{9D8B030D-6E8A-4147-A177-3AD203B41FA5}">
                      <a16:colId xmlns:a16="http://schemas.microsoft.com/office/drawing/2014/main" val="3683942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4909100"/>
                    </a:ext>
                  </a:extLst>
                </a:gridCol>
                <a:gridCol w="3427409">
                  <a:extLst>
                    <a:ext uri="{9D8B030D-6E8A-4147-A177-3AD203B41FA5}">
                      <a16:colId xmlns:a16="http://schemas.microsoft.com/office/drawing/2014/main" val="1137969684"/>
                    </a:ext>
                  </a:extLst>
                </a:gridCol>
              </a:tblGrid>
              <a:tr h="61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856656"/>
                  </a:ext>
                </a:extLst>
              </a:tr>
              <a:tr h="158710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Of women respondents have experienced discrimination at their company based on their gender vs 7% global average. 4% of all respondents have witnessed discrimination towards others due to their gender.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women respondents feel like they belong at their company, compared to 77% of men.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58732"/>
                  </a:ext>
                </a:extLst>
              </a:tr>
              <a:tr h="6451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527349"/>
                  </a:ext>
                </a:extLst>
              </a:tr>
              <a:tr h="1289521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women respondents believe that most colleagues would escalate inappropriate behaviour to senior management or HR, compared to 63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of men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women respondents believe they have faced obstacles in their career progression at their company due to who they are, compared to 18% of men.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727607"/>
                  </a:ext>
                </a:extLst>
              </a:tr>
            </a:tbl>
          </a:graphicData>
        </a:graphic>
      </p:graphicFrame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C1D8E5B-31B4-437E-9F53-4EFEB78B82BD}"/>
              </a:ext>
            </a:extLst>
          </p:cNvPr>
          <p:cNvSpPr txBox="1">
            <a:spLocks/>
          </p:cNvSpPr>
          <p:nvPr/>
        </p:nvSpPr>
        <p:spPr>
          <a:xfrm>
            <a:off x="11707019" y="263088"/>
            <a:ext cx="969962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4BEE3-566C-4068-A777-C3A4762E861B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text, cake, doll, toy&#10;&#10;Description automatically generated">
            <a:extLst>
              <a:ext uri="{FF2B5EF4-FFF2-40B4-BE49-F238E27FC236}">
                <a16:creationId xmlns:a16="http://schemas.microsoft.com/office/drawing/2014/main" id="{8245CF40-23BD-43A2-99C6-A135E701B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00" t="31256" r="29192" b="8462"/>
          <a:stretch/>
        </p:blipFill>
        <p:spPr>
          <a:xfrm>
            <a:off x="7619999" y="587927"/>
            <a:ext cx="4572001" cy="62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9BD0D593-53F8-46E7-B2A0-6EDDD6FC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21" y="750026"/>
            <a:ext cx="7028678" cy="357751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+mj-lt"/>
              </a:rPr>
              <a:t>Gender in India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C1D8E5B-31B4-437E-9F53-4EFEB78B82BD}"/>
              </a:ext>
            </a:extLst>
          </p:cNvPr>
          <p:cNvSpPr txBox="1">
            <a:spLocks/>
          </p:cNvSpPr>
          <p:nvPr/>
        </p:nvSpPr>
        <p:spPr>
          <a:xfrm>
            <a:off x="11707019" y="263088"/>
            <a:ext cx="969962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4BEE3-566C-4068-A777-C3A4762E861B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picture containing text, cake, doll, toy&#10;&#10;Description automatically generated">
            <a:extLst>
              <a:ext uri="{FF2B5EF4-FFF2-40B4-BE49-F238E27FC236}">
                <a16:creationId xmlns:a16="http://schemas.microsoft.com/office/drawing/2014/main" id="{CFB9B4C0-579B-4960-9A4B-1BFBE2ECB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00" t="31256" r="29192" b="8462"/>
          <a:stretch/>
        </p:blipFill>
        <p:spPr>
          <a:xfrm>
            <a:off x="7619999" y="587927"/>
            <a:ext cx="4572001" cy="627007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66D12E-DB23-4D0B-B8DB-81F6C2640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023995"/>
              </p:ext>
            </p:extLst>
          </p:nvPr>
        </p:nvGraphicFramePr>
        <p:xfrm>
          <a:off x="286521" y="1395213"/>
          <a:ext cx="7010400" cy="4189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711">
                  <a:extLst>
                    <a:ext uri="{9D8B030D-6E8A-4147-A177-3AD203B41FA5}">
                      <a16:colId xmlns:a16="http://schemas.microsoft.com/office/drawing/2014/main" val="3683942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4909100"/>
                    </a:ext>
                  </a:extLst>
                </a:gridCol>
                <a:gridCol w="3427409">
                  <a:extLst>
                    <a:ext uri="{9D8B030D-6E8A-4147-A177-3AD203B41FA5}">
                      <a16:colId xmlns:a16="http://schemas.microsoft.com/office/drawing/2014/main" val="1137969684"/>
                    </a:ext>
                  </a:extLst>
                </a:gridCol>
              </a:tblGrid>
              <a:tr h="6247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Average Pay by Gender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856656"/>
                  </a:ext>
                </a:extLst>
              </a:tr>
              <a:tr h="160633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58732"/>
                  </a:ext>
                </a:extLst>
              </a:tr>
              <a:tr h="6529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by Gender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527349"/>
                  </a:ext>
                </a:extLst>
              </a:tr>
              <a:tr h="1305145">
                <a:tc>
                  <a:txBody>
                    <a:bodyPr/>
                    <a:lstStyle/>
                    <a:p>
                      <a:pPr rtl="0" eaLnBrk="1" fontAlgn="auto" latinLnBrk="0" hangingPunct="1"/>
                      <a:endParaRPr lang="en-GB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727607"/>
                  </a:ext>
                </a:extLst>
              </a:tr>
            </a:tbl>
          </a:graphicData>
        </a:graphic>
      </p:graphicFrame>
      <p:graphicFrame>
        <p:nvGraphicFramePr>
          <p:cNvPr id="10" name="CHT_2">
            <a:extLst>
              <a:ext uri="{FF2B5EF4-FFF2-40B4-BE49-F238E27FC236}">
                <a16:creationId xmlns:a16="http://schemas.microsoft.com/office/drawing/2014/main" id="{3C8222D2-2AE0-4527-9D79-E70C7DA34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046498"/>
              </p:ext>
            </p:extLst>
          </p:nvPr>
        </p:nvGraphicFramePr>
        <p:xfrm>
          <a:off x="333050" y="4315286"/>
          <a:ext cx="7200641" cy="266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33A78B5-DF53-4E69-9F9A-FCE433DCF9CB}"/>
              </a:ext>
            </a:extLst>
          </p:cNvPr>
          <p:cNvSpPr txBox="1"/>
          <p:nvPr/>
        </p:nvSpPr>
        <p:spPr>
          <a:xfrm>
            <a:off x="4163636" y="1331799"/>
            <a:ext cx="31515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i="1" dirty="0"/>
              <a:t>Note these are indicative pay gaps only based on salary bands selected and not on actual salary data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A9F5F2C5-790B-4AB4-9196-9BD404C1A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690658"/>
              </p:ext>
            </p:extLst>
          </p:nvPr>
        </p:nvGraphicFramePr>
        <p:xfrm>
          <a:off x="662210" y="2088689"/>
          <a:ext cx="6542319" cy="1744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570">
                  <a:extLst>
                    <a:ext uri="{9D8B030D-6E8A-4147-A177-3AD203B41FA5}">
                      <a16:colId xmlns:a16="http://schemas.microsoft.com/office/drawing/2014/main" val="2424280172"/>
                    </a:ext>
                  </a:extLst>
                </a:gridCol>
                <a:gridCol w="1751792">
                  <a:extLst>
                    <a:ext uri="{9D8B030D-6E8A-4147-A177-3AD203B41FA5}">
                      <a16:colId xmlns:a16="http://schemas.microsoft.com/office/drawing/2014/main" val="381333454"/>
                    </a:ext>
                  </a:extLst>
                </a:gridCol>
                <a:gridCol w="1482571">
                  <a:extLst>
                    <a:ext uri="{9D8B030D-6E8A-4147-A177-3AD203B41FA5}">
                      <a16:colId xmlns:a16="http://schemas.microsoft.com/office/drawing/2014/main" val="3369952908"/>
                    </a:ext>
                  </a:extLst>
                </a:gridCol>
                <a:gridCol w="949386">
                  <a:extLst>
                    <a:ext uri="{9D8B030D-6E8A-4147-A177-3AD203B41FA5}">
                      <a16:colId xmlns:a16="http://schemas.microsoft.com/office/drawing/2014/main" val="42667621"/>
                    </a:ext>
                  </a:extLst>
                </a:gridCol>
              </a:tblGrid>
              <a:tr h="2637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Level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Men average salary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Women average salary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 Gap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4759924"/>
                  </a:ext>
                </a:extLst>
              </a:tr>
              <a:tr h="2637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Exec management/c-suite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₹5,014,706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₹3,928,571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5102374"/>
                  </a:ext>
                </a:extLst>
              </a:tr>
              <a:tr h="2637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 senior staff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₹2,583,333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₹2,702,380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0416534"/>
                  </a:ext>
                </a:extLst>
              </a:tr>
              <a:tr h="2637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Middle manager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₹1,679,455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₹1,664,948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427173"/>
                  </a:ext>
                </a:extLst>
              </a:tr>
              <a:tr h="2637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Junior manager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₹838,541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₹910,256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6240812"/>
                  </a:ext>
                </a:extLst>
              </a:tr>
              <a:tr h="3374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Intern/Apprentice/Trainee/Junior executive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₹641,975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₹573,275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1823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56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ake, doll, toy&#10;&#10;Description automatically generated">
            <a:extLst>
              <a:ext uri="{FF2B5EF4-FFF2-40B4-BE49-F238E27FC236}">
                <a16:creationId xmlns:a16="http://schemas.microsoft.com/office/drawing/2014/main" id="{BFCF0673-1FF3-4CAA-81E9-5E94E7016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3" t="29803" r="66775" b="10172"/>
          <a:stretch/>
        </p:blipFill>
        <p:spPr>
          <a:xfrm>
            <a:off x="7619998" y="587927"/>
            <a:ext cx="4572001" cy="627007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9BD0D593-53F8-46E7-B2A0-6EDDD6FC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77161"/>
            <a:ext cx="11582400" cy="357751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+mj-lt"/>
              </a:rPr>
              <a:t>Disability in India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4F0D84C-25B3-4E77-B9DC-BD1B20C2E0E5}"/>
              </a:ext>
            </a:extLst>
          </p:cNvPr>
          <p:cNvSpPr txBox="1">
            <a:spLocks/>
          </p:cNvSpPr>
          <p:nvPr/>
        </p:nvSpPr>
        <p:spPr>
          <a:xfrm>
            <a:off x="11707019" y="263088"/>
            <a:ext cx="969962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4BEE3-566C-4068-A777-C3A4762E861B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" name="TABLE_1">
            <a:extLst>
              <a:ext uri="{FF2B5EF4-FFF2-40B4-BE49-F238E27FC236}">
                <a16:creationId xmlns:a16="http://schemas.microsoft.com/office/drawing/2014/main" id="{EF45F67C-DA1F-4176-8613-932A4A0FB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418198"/>
              </p:ext>
            </p:extLst>
          </p:nvPr>
        </p:nvGraphicFramePr>
        <p:xfrm>
          <a:off x="304800" y="1166423"/>
          <a:ext cx="7011786" cy="5560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6097">
                  <a:extLst>
                    <a:ext uri="{9D8B030D-6E8A-4147-A177-3AD203B41FA5}">
                      <a16:colId xmlns:a16="http://schemas.microsoft.com/office/drawing/2014/main" val="3683942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4909100"/>
                    </a:ext>
                  </a:extLst>
                </a:gridCol>
                <a:gridCol w="3427409">
                  <a:extLst>
                    <a:ext uri="{9D8B030D-6E8A-4147-A177-3AD203B41FA5}">
                      <a16:colId xmlns:a16="http://schemas.microsoft.com/office/drawing/2014/main" val="1137969684"/>
                    </a:ext>
                  </a:extLst>
                </a:gridCol>
              </a:tblGrid>
              <a:tr h="61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856656"/>
                  </a:ext>
                </a:extLst>
              </a:tr>
              <a:tr h="158710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Of respondents with disabilities have experienced discrimination at their company based on their disabilities. 2% of all respondents have witnessed discrimination towards others due to their disability status.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 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respondents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disabilities feel like they belong at their company, compared to 76% of their counterparts without disabilities.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58732"/>
                  </a:ext>
                </a:extLst>
              </a:tr>
              <a:tr h="6451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527349"/>
                  </a:ext>
                </a:extLst>
              </a:tr>
              <a:tr h="128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respondents with disabilities believe that most colleagues would escalate inappropriate behaviour to senior management or HR, compared to 63% of their counterparts without disabilities.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respondents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disabilities believe they have faced obstacles in their career progression at their company due to who they are, compared to 20% of their counterparts without disabilities.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727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29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8F8E7-01B7-4D77-935F-5FA50DD2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2" y="1692000"/>
            <a:ext cx="4390171" cy="4427813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We would like to express our gratitude to all </a:t>
            </a: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organisations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who took part in this collective effort. Without their support we would not have been able to conduct this historic first-ever global research. 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A special word of thanks goes to the three </a:t>
            </a:r>
            <a:r>
              <a:rPr lang="en-US" dirty="0" err="1">
                <a:solidFill>
                  <a:srgbClr val="000000"/>
                </a:solidFill>
                <a:ea typeface="+mn-lt"/>
                <a:cs typeface="+mn-lt"/>
              </a:rPr>
              <a:t>organisations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behind the </a:t>
            </a:r>
            <a:r>
              <a:rPr lang="en-US" i="1" dirty="0">
                <a:solidFill>
                  <a:srgbClr val="000000"/>
                </a:solidFill>
                <a:ea typeface="+mn-lt"/>
                <a:cs typeface="+mn-lt"/>
              </a:rPr>
              <a:t>All In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census in the UK in March 2021 – the Advertising Association, ISBA and IPA – </a:t>
            </a: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and which gave us the courage and the learnings to run a similar study globally.</a:t>
            </a:r>
          </a:p>
          <a:p>
            <a:pPr>
              <a:spcBef>
                <a:spcPts val="0"/>
              </a:spcBef>
            </a:pPr>
            <a:endParaRPr lang="en-GB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Arial"/>
              </a:rPr>
              <a:t>Acknowledgements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1296E0-9540-4A3B-AD7F-C469CCFDA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C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633444-627F-414F-AC82-DF09BE8A42E1}"/>
              </a:ext>
            </a:extLst>
          </p:cNvPr>
          <p:cNvGrpSpPr/>
          <p:nvPr/>
        </p:nvGrpSpPr>
        <p:grpSpPr>
          <a:xfrm>
            <a:off x="5020265" y="710873"/>
            <a:ext cx="6819797" cy="5840302"/>
            <a:chOff x="5020265" y="710873"/>
            <a:chExt cx="6819797" cy="5840302"/>
          </a:xfrm>
        </p:grpSpPr>
        <p:pic>
          <p:nvPicPr>
            <p:cNvPr id="8" name="Picture 7" descr="A screen 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D8D32D16-2A97-46CE-849F-3E879923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0265" y="710873"/>
              <a:ext cx="6819797" cy="5840302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3118CE8C-7098-4FEE-839B-B1D86985E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38" t="22335" r="22100" b="24110"/>
            <a:stretch/>
          </p:blipFill>
          <p:spPr>
            <a:xfrm>
              <a:off x="6983597" y="805628"/>
              <a:ext cx="388754" cy="21306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09EE3-634B-4C48-9DBF-95E9AA7B2B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8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453" y="646556"/>
            <a:ext cx="5085862" cy="6202015"/>
          </a:xfrm>
          <a:ln>
            <a:noFill/>
          </a:ln>
        </p:spPr>
        <p:txBody>
          <a:bodyPr/>
          <a:lstStyle/>
          <a:p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cake, doll, toy&#10;&#10;Description automatically generated">
            <a:extLst>
              <a:ext uri="{FF2B5EF4-FFF2-40B4-BE49-F238E27FC236}">
                <a16:creationId xmlns:a16="http://schemas.microsoft.com/office/drawing/2014/main" id="{8B260A09-C12A-4A49-9C53-041DC8FEC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19" t="49205" r="10173" b="-76"/>
          <a:stretch/>
        </p:blipFill>
        <p:spPr>
          <a:xfrm>
            <a:off x="-22860" y="578498"/>
            <a:ext cx="5175315" cy="6279502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51D3C06A-5DFB-456E-9967-DAD4414D16F9}"/>
              </a:ext>
            </a:extLst>
          </p:cNvPr>
          <p:cNvSpPr txBox="1">
            <a:spLocks/>
          </p:cNvSpPr>
          <p:nvPr/>
        </p:nvSpPr>
        <p:spPr>
          <a:xfrm>
            <a:off x="5479737" y="729612"/>
            <a:ext cx="6506907" cy="35775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Age in India</a:t>
            </a:r>
          </a:p>
        </p:txBody>
      </p:sp>
      <p:graphicFrame>
        <p:nvGraphicFramePr>
          <p:cNvPr id="13" name="TABLE_1">
            <a:extLst>
              <a:ext uri="{FF2B5EF4-FFF2-40B4-BE49-F238E27FC236}">
                <a16:creationId xmlns:a16="http://schemas.microsoft.com/office/drawing/2014/main" id="{BDF8E99B-FB14-4CA0-98A4-2CA9B6FB7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562712"/>
              </p:ext>
            </p:extLst>
          </p:nvPr>
        </p:nvGraphicFramePr>
        <p:xfrm>
          <a:off x="5479737" y="1350891"/>
          <a:ext cx="6366844" cy="4580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426">
                  <a:extLst>
                    <a:ext uri="{9D8B030D-6E8A-4147-A177-3AD203B41FA5}">
                      <a16:colId xmlns:a16="http://schemas.microsoft.com/office/drawing/2014/main" val="3683942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4909100"/>
                    </a:ext>
                  </a:extLst>
                </a:gridCol>
                <a:gridCol w="3103138">
                  <a:extLst>
                    <a:ext uri="{9D8B030D-6E8A-4147-A177-3AD203B41FA5}">
                      <a16:colId xmlns:a16="http://schemas.microsoft.com/office/drawing/2014/main" val="1137969684"/>
                    </a:ext>
                  </a:extLst>
                </a:gridCol>
              </a:tblGrid>
              <a:tr h="61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16% </a:t>
                      </a:r>
                      <a:endParaRPr kumimoji="0" lang="en-GB" sz="2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856656"/>
                  </a:ext>
                </a:extLst>
              </a:tr>
              <a:tr h="158710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Of respondents do not believe that their company treats all employees equally regardless of age.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respondents believe that age can hinder one’s career at their company.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58732"/>
                  </a:ext>
                </a:extLst>
              </a:tr>
              <a:tr h="638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  <a:endParaRPr kumimoji="0" lang="en-GB" sz="2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527349"/>
                  </a:ext>
                </a:extLst>
              </a:tr>
              <a:tr h="128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women respondents 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do not believe that their company treats all employees equally regardless of age, compared to 14% of men.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36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7276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125EE-AC52-4C3B-B233-7B8DF5200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1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1D3C06A-5DFB-456E-9967-DAD4414D16F9}"/>
              </a:ext>
            </a:extLst>
          </p:cNvPr>
          <p:cNvSpPr txBox="1">
            <a:spLocks/>
          </p:cNvSpPr>
          <p:nvPr/>
        </p:nvSpPr>
        <p:spPr>
          <a:xfrm>
            <a:off x="294894" y="763408"/>
            <a:ext cx="6506907" cy="35775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dirty="0">
                <a:solidFill>
                  <a:srgbClr val="000000"/>
                </a:solidFill>
              </a:rPr>
              <a:t>Perceptions of Ageism in India</a:t>
            </a:r>
          </a:p>
        </p:txBody>
      </p:sp>
      <p:graphicFrame>
        <p:nvGraphicFramePr>
          <p:cNvPr id="8" name="CHT_1">
            <a:extLst>
              <a:ext uri="{FF2B5EF4-FFF2-40B4-BE49-F238E27FC236}">
                <a16:creationId xmlns:a16="http://schemas.microsoft.com/office/drawing/2014/main" id="{CDCA09D1-B370-4A48-AFA9-F7D3ABB1D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536487"/>
              </p:ext>
            </p:extLst>
          </p:nvPr>
        </p:nvGraphicFramePr>
        <p:xfrm>
          <a:off x="294894" y="1410375"/>
          <a:ext cx="5801106" cy="403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T_2">
            <a:extLst>
              <a:ext uri="{FF2B5EF4-FFF2-40B4-BE49-F238E27FC236}">
                <a16:creationId xmlns:a16="http://schemas.microsoft.com/office/drawing/2014/main" id="{BDE06E66-1594-4F90-BFC1-C5E1D76ACF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354779"/>
              </p:ext>
            </p:extLst>
          </p:nvPr>
        </p:nvGraphicFramePr>
        <p:xfrm>
          <a:off x="6096000" y="1396520"/>
          <a:ext cx="5801106" cy="4326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634B3-56B3-451F-909C-AA862A42D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6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1D3C06A-5DFB-456E-9967-DAD4414D16F9}"/>
              </a:ext>
            </a:extLst>
          </p:cNvPr>
          <p:cNvSpPr txBox="1">
            <a:spLocks/>
          </p:cNvSpPr>
          <p:nvPr/>
        </p:nvSpPr>
        <p:spPr>
          <a:xfrm>
            <a:off x="5479737" y="729612"/>
            <a:ext cx="6506907" cy="35775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Family Status in India</a:t>
            </a:r>
          </a:p>
        </p:txBody>
      </p:sp>
      <p:graphicFrame>
        <p:nvGraphicFramePr>
          <p:cNvPr id="13" name="TABLE_1">
            <a:extLst>
              <a:ext uri="{FF2B5EF4-FFF2-40B4-BE49-F238E27FC236}">
                <a16:creationId xmlns:a16="http://schemas.microsoft.com/office/drawing/2014/main" id="{BDF8E99B-FB14-4CA0-98A4-2CA9B6FB7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04060"/>
              </p:ext>
            </p:extLst>
          </p:nvPr>
        </p:nvGraphicFramePr>
        <p:xfrm>
          <a:off x="5479737" y="1087363"/>
          <a:ext cx="6366844" cy="4580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426">
                  <a:extLst>
                    <a:ext uri="{9D8B030D-6E8A-4147-A177-3AD203B41FA5}">
                      <a16:colId xmlns:a16="http://schemas.microsoft.com/office/drawing/2014/main" val="3683942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4909100"/>
                    </a:ext>
                  </a:extLst>
                </a:gridCol>
                <a:gridCol w="3103138">
                  <a:extLst>
                    <a:ext uri="{9D8B030D-6E8A-4147-A177-3AD203B41FA5}">
                      <a16:colId xmlns:a16="http://schemas.microsoft.com/office/drawing/2014/main" val="1137969684"/>
                    </a:ext>
                  </a:extLst>
                </a:gridCol>
              </a:tblGrid>
              <a:tr h="61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856656"/>
                  </a:ext>
                </a:extLst>
              </a:tr>
              <a:tr h="158710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Of respondents do not believe that their company treats all employees equally regardless of family status.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respondents believe that family status can hinder one’s career at their company.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058732"/>
                  </a:ext>
                </a:extLst>
              </a:tr>
              <a:tr h="638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en-GB" sz="2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527349"/>
                  </a:ext>
                </a:extLst>
              </a:tr>
              <a:tr h="128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women respondents do not believe that their company treats all employees equally regardless of family status, compared to 14% of men.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women respondents believe that family status can hinder one’s career at their company, compared to 17% of men.</a:t>
                      </a:r>
                      <a:endParaRPr lang="en-GB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36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2760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cake, doll, toy&#10;&#10;Description automatically generated">
            <a:extLst>
              <a:ext uri="{FF2B5EF4-FFF2-40B4-BE49-F238E27FC236}">
                <a16:creationId xmlns:a16="http://schemas.microsoft.com/office/drawing/2014/main" id="{73AA5D74-B5B6-4C89-8A5C-E42E4B990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45" t="11936" r="46579" b="35600"/>
          <a:stretch/>
        </p:blipFill>
        <p:spPr>
          <a:xfrm>
            <a:off x="0" y="587927"/>
            <a:ext cx="5175315" cy="62700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8A4E6-1C8D-4349-94C2-3B8DF88976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0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1D3C06A-5DFB-456E-9967-DAD4414D16F9}"/>
              </a:ext>
            </a:extLst>
          </p:cNvPr>
          <p:cNvSpPr txBox="1">
            <a:spLocks/>
          </p:cNvSpPr>
          <p:nvPr/>
        </p:nvSpPr>
        <p:spPr>
          <a:xfrm>
            <a:off x="294894" y="763408"/>
            <a:ext cx="6506907" cy="35775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dirty="0">
                <a:solidFill>
                  <a:srgbClr val="000000"/>
                </a:solidFill>
              </a:rPr>
              <a:t>Perceptions of Family Status in India</a:t>
            </a:r>
            <a:endParaRPr lang="en-GB" sz="2100" dirty="0">
              <a:solidFill>
                <a:srgbClr val="FF0000"/>
              </a:solidFill>
            </a:endParaRPr>
          </a:p>
        </p:txBody>
      </p:sp>
      <p:graphicFrame>
        <p:nvGraphicFramePr>
          <p:cNvPr id="8" name="CHT_1">
            <a:extLst>
              <a:ext uri="{FF2B5EF4-FFF2-40B4-BE49-F238E27FC236}">
                <a16:creationId xmlns:a16="http://schemas.microsoft.com/office/drawing/2014/main" id="{CDCA09D1-B370-4A48-AFA9-F7D3ABB1D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349140"/>
              </p:ext>
            </p:extLst>
          </p:nvPr>
        </p:nvGraphicFramePr>
        <p:xfrm>
          <a:off x="294894" y="1410375"/>
          <a:ext cx="5801106" cy="403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T_2">
            <a:extLst>
              <a:ext uri="{FF2B5EF4-FFF2-40B4-BE49-F238E27FC236}">
                <a16:creationId xmlns:a16="http://schemas.microsoft.com/office/drawing/2014/main" id="{BDE06E66-1594-4F90-BFC1-C5E1D76ACF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742000"/>
              </p:ext>
            </p:extLst>
          </p:nvPr>
        </p:nvGraphicFramePr>
        <p:xfrm>
          <a:off x="6096000" y="1403447"/>
          <a:ext cx="5801106" cy="4326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F23C4-FE8C-49D7-81F0-EBC458115E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8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4.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AE72A-B015-4CE9-98A4-0C92D6FD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8664-882C-4D8A-B754-A20392790825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9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8F8E7-01B7-4D77-935F-5FA50DD2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4" y="1481290"/>
            <a:ext cx="11466511" cy="4427813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0"/>
              </a:spcBef>
            </a:pP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endParaRPr lang="en-US" dirty="0"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61189"/>
            <a:ext cx="11466999" cy="353431"/>
          </a:xfrm>
        </p:spPr>
        <p:txBody>
          <a:bodyPr/>
          <a:lstStyle/>
          <a:p>
            <a:r>
              <a:rPr lang="en-US" sz="2000">
                <a:solidFill>
                  <a:srgbClr val="000000"/>
                </a:solidFill>
                <a:cs typeface="Arial"/>
              </a:rPr>
              <a:t>Follow up actions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9F9E85BB-AC4A-4B36-BA39-CF155DA5ACC7}"/>
              </a:ext>
            </a:extLst>
          </p:cNvPr>
          <p:cNvGraphicFramePr>
            <a:graphicFrameLocks noGrp="1"/>
          </p:cNvGraphicFramePr>
          <p:nvPr/>
        </p:nvGraphicFramePr>
        <p:xfrm>
          <a:off x="359998" y="2019126"/>
          <a:ext cx="1130087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966">
                  <a:extLst>
                    <a:ext uri="{9D8B030D-6E8A-4147-A177-3AD203B41FA5}">
                      <a16:colId xmlns:a16="http://schemas.microsoft.com/office/drawing/2014/main" val="2743684326"/>
                    </a:ext>
                  </a:extLst>
                </a:gridCol>
                <a:gridCol w="1874382">
                  <a:extLst>
                    <a:ext uri="{9D8B030D-6E8A-4147-A177-3AD203B41FA5}">
                      <a16:colId xmlns:a16="http://schemas.microsoft.com/office/drawing/2014/main" val="13395182"/>
                    </a:ext>
                  </a:extLst>
                </a:gridCol>
                <a:gridCol w="2260174">
                  <a:extLst>
                    <a:ext uri="{9D8B030D-6E8A-4147-A177-3AD203B41FA5}">
                      <a16:colId xmlns:a16="http://schemas.microsoft.com/office/drawing/2014/main" val="1933916539"/>
                    </a:ext>
                  </a:extLst>
                </a:gridCol>
                <a:gridCol w="2260174">
                  <a:extLst>
                    <a:ext uri="{9D8B030D-6E8A-4147-A177-3AD203B41FA5}">
                      <a16:colId xmlns:a16="http://schemas.microsoft.com/office/drawing/2014/main" val="3081312539"/>
                    </a:ext>
                  </a:extLst>
                </a:gridCol>
                <a:gridCol w="2260174">
                  <a:extLst>
                    <a:ext uri="{9D8B030D-6E8A-4147-A177-3AD203B41FA5}">
                      <a16:colId xmlns:a16="http://schemas.microsoft.com/office/drawing/2014/main" val="1080975766"/>
                    </a:ext>
                  </a:extLst>
                </a:gridCol>
              </a:tblGrid>
              <a:tr h="25245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18 </a:t>
                      </a:r>
                      <a:r>
                        <a:rPr lang="es-CO" dirty="0" err="1"/>
                        <a:t>October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18 </a:t>
                      </a:r>
                      <a:r>
                        <a:rPr lang="es-CO" dirty="0" err="1"/>
                        <a:t>October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/>
                        <a:t>Early</a:t>
                      </a:r>
                      <a:r>
                        <a:rPr lang="es-CO" dirty="0"/>
                        <a:t> </a:t>
                      </a:r>
                      <a:r>
                        <a:rPr lang="es-CO" dirty="0" err="1"/>
                        <a:t>December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Q1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June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011734"/>
                  </a:ext>
                </a:extLst>
              </a:tr>
              <a:tr h="435736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 err="1"/>
                        <a:t>Public</a:t>
                      </a:r>
                      <a:r>
                        <a:rPr lang="es-CO" sz="1600" b="1" dirty="0"/>
                        <a:t> </a:t>
                      </a:r>
                      <a:r>
                        <a:rPr lang="es-CO" sz="1600" b="1" dirty="0" err="1"/>
                        <a:t>release</a:t>
                      </a:r>
                      <a:endParaRPr lang="es-CO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WFA panel @ AWNY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WFA/</a:t>
                      </a:r>
                      <a:r>
                        <a:rPr lang="es-CO" sz="1600" b="1" dirty="0" err="1"/>
                        <a:t>VoxComm</a:t>
                      </a:r>
                      <a:r>
                        <a:rPr lang="es-CO" sz="1600" b="1" dirty="0"/>
                        <a:t> </a:t>
                      </a:r>
                      <a:r>
                        <a:rPr lang="es-CO" sz="1600" b="1" dirty="0" err="1"/>
                        <a:t>event</a:t>
                      </a:r>
                      <a:endParaRPr lang="es-CO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Wave II in </a:t>
                      </a:r>
                      <a:r>
                        <a:rPr lang="es-CO" sz="1600" b="1" dirty="0" err="1"/>
                        <a:t>field</a:t>
                      </a:r>
                      <a:endParaRPr lang="es-CO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Wave II </a:t>
                      </a:r>
                      <a:r>
                        <a:rPr lang="es-CO" sz="1600" b="1" dirty="0" err="1"/>
                        <a:t>results</a:t>
                      </a:r>
                      <a:r>
                        <a:rPr lang="es-CO" sz="1600" b="1" dirty="0"/>
                        <a:t> </a:t>
                      </a:r>
                      <a:r>
                        <a:rPr lang="es-CO" sz="1600" b="1" dirty="0" err="1"/>
                        <a:t>launched</a:t>
                      </a:r>
                      <a:r>
                        <a:rPr lang="es-CO" sz="1600" b="1" dirty="0"/>
                        <a:t> at Cannes </a:t>
                      </a:r>
                      <a:r>
                        <a:rPr lang="es-CO" sz="1600" b="1" dirty="0" err="1"/>
                        <a:t>Lions</a:t>
                      </a:r>
                      <a:r>
                        <a:rPr lang="es-CO" sz="1600" b="1" dirty="0"/>
                        <a:t> (TBD)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767842"/>
                  </a:ext>
                </a:extLst>
              </a:tr>
              <a:tr h="995969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Press </a:t>
                      </a:r>
                      <a:r>
                        <a:rPr lang="es-CO" sz="1600" dirty="0" err="1"/>
                        <a:t>release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with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main</a:t>
                      </a:r>
                      <a:r>
                        <a:rPr lang="es-CO" sz="1600" dirty="0"/>
                        <a:t> global </a:t>
                      </a:r>
                      <a:r>
                        <a:rPr lang="es-CO" sz="1600" dirty="0" err="1"/>
                        <a:t>research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findings</a:t>
                      </a:r>
                      <a:r>
                        <a:rPr lang="es-CO" sz="1600" dirty="0"/>
                        <a:t>; </a:t>
                      </a:r>
                      <a:r>
                        <a:rPr lang="es-CO" sz="1600" dirty="0" err="1"/>
                        <a:t>National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Associations</a:t>
                      </a:r>
                      <a:r>
                        <a:rPr lang="es-CO" sz="1600" dirty="0"/>
                        <a:t> are </a:t>
                      </a:r>
                      <a:r>
                        <a:rPr lang="es-CO" sz="1600" dirty="0" err="1"/>
                        <a:t>invited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to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develop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their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own</a:t>
                      </a:r>
                      <a:r>
                        <a:rPr lang="es-CO" sz="1600" dirty="0"/>
                        <a:t> local </a:t>
                      </a:r>
                      <a:r>
                        <a:rPr lang="es-CO" sz="1600" dirty="0" err="1"/>
                        <a:t>releases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based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on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their</a:t>
                      </a:r>
                      <a:r>
                        <a:rPr lang="es-CO" sz="1600" dirty="0"/>
                        <a:t> local </a:t>
                      </a:r>
                      <a:r>
                        <a:rPr lang="es-CO" sz="1600" dirty="0" err="1"/>
                        <a:t>reports</a:t>
                      </a:r>
                      <a:r>
                        <a:rPr lang="es-CO" sz="16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err="1"/>
                        <a:t>Results</a:t>
                      </a:r>
                      <a:r>
                        <a:rPr lang="es-CO" sz="1600" dirty="0"/>
                        <a:t> for USA and </a:t>
                      </a:r>
                      <a:r>
                        <a:rPr lang="es-CO" sz="1600" dirty="0" err="1"/>
                        <a:t>Canada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presented</a:t>
                      </a:r>
                      <a:r>
                        <a:rPr lang="es-CO" sz="1600" dirty="0"/>
                        <a:t> at </a:t>
                      </a:r>
                      <a:r>
                        <a:rPr lang="es-CO" sz="1600" dirty="0" err="1"/>
                        <a:t>Advertising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Week</a:t>
                      </a:r>
                      <a:r>
                        <a:rPr lang="es-CO" sz="1600" dirty="0"/>
                        <a:t> New York </a:t>
                      </a:r>
                      <a:r>
                        <a:rPr lang="es-CO" sz="1600" dirty="0" err="1"/>
                        <a:t>with</a:t>
                      </a:r>
                      <a:r>
                        <a:rPr lang="es-CO" sz="1600" dirty="0"/>
                        <a:t> panel (</a:t>
                      </a:r>
                      <a:r>
                        <a:rPr lang="es-CO" sz="1600" dirty="0">
                          <a:hlinkClick r:id="rId2"/>
                        </a:rPr>
                        <a:t>details</a:t>
                      </a:r>
                      <a:r>
                        <a:rPr lang="es-CO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err="1"/>
                        <a:t>Results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presented</a:t>
                      </a:r>
                      <a:r>
                        <a:rPr lang="es-CO" sz="1600" dirty="0"/>
                        <a:t> and </a:t>
                      </a:r>
                      <a:r>
                        <a:rPr lang="es-CO" sz="1600" dirty="0" err="1"/>
                        <a:t>discussed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with</a:t>
                      </a:r>
                      <a:r>
                        <a:rPr lang="es-CO" sz="1600" dirty="0"/>
                        <a:t> more </a:t>
                      </a:r>
                      <a:r>
                        <a:rPr lang="es-CO" sz="1600" dirty="0" err="1"/>
                        <a:t>detailed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findings</a:t>
                      </a:r>
                      <a:r>
                        <a:rPr lang="es-CO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WFA and </a:t>
                      </a:r>
                      <a:r>
                        <a:rPr lang="es-CO" sz="1600" dirty="0" err="1"/>
                        <a:t>partners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to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re-run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the</a:t>
                      </a:r>
                      <a:r>
                        <a:rPr lang="es-CO" sz="1600" dirty="0"/>
                        <a:t> </a:t>
                      </a:r>
                      <a:r>
                        <a:rPr lang="es-CO" sz="1600" dirty="0" err="1"/>
                        <a:t>research</a:t>
                      </a:r>
                      <a:r>
                        <a:rPr lang="es-CO" sz="1600" dirty="0"/>
                        <a:t>; </a:t>
                      </a:r>
                      <a:r>
                        <a:rPr lang="es-CO" sz="1600" dirty="0" err="1"/>
                        <a:t>markets</a:t>
                      </a:r>
                      <a:r>
                        <a:rPr lang="es-CO" sz="1600" dirty="0"/>
                        <a:t>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06155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B115AF3-F492-47D6-BB8C-DBCC306283DF}"/>
              </a:ext>
            </a:extLst>
          </p:cNvPr>
          <p:cNvSpPr txBox="1"/>
          <p:nvPr/>
        </p:nvSpPr>
        <p:spPr>
          <a:xfrm>
            <a:off x="1488557" y="5255005"/>
            <a:ext cx="101723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u="sng" dirty="0">
                <a:effectLst/>
                <a:latin typeface="+mj-lt"/>
                <a:ea typeface="Calibri" panose="020F0502020204030204" pitchFamily="34" charset="0"/>
              </a:rPr>
              <a:t>Your complimentary digital delegate pass for </a:t>
            </a:r>
            <a:r>
              <a:rPr lang="en-GB" sz="1400" b="1" u="sng" dirty="0">
                <a:latin typeface="+mj-lt"/>
                <a:ea typeface="Calibri" panose="020F0502020204030204" pitchFamily="34" charset="0"/>
              </a:rPr>
              <a:t>Advertising Week New York October 18 </a:t>
            </a:r>
            <a:endParaRPr lang="en-GB" sz="1400" b="1" u="sng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latin typeface="+mj-lt"/>
                <a:ea typeface="Calibri" panose="020F0502020204030204" pitchFamily="34" charset="0"/>
              </a:rPr>
              <a:t>As a supporter of the initiative, yo</a:t>
            </a:r>
            <a:r>
              <a:rPr lang="en-GB" sz="1400" dirty="0">
                <a:latin typeface="+mj-lt"/>
                <a:ea typeface="Calibri" panose="020F0502020204030204" pitchFamily="34" charset="0"/>
              </a:rPr>
              <a:t>u have complimentary access to all live and on-demand sessions at Advertising Week New York, including the WFA panel on October 18 at 11:30 am East Coast Time (details about the panel </a:t>
            </a:r>
            <a:r>
              <a:rPr lang="en-GB" sz="1400" dirty="0">
                <a:latin typeface="+mj-lt"/>
                <a:ea typeface="Calibri" panose="020F0502020204030204" pitchFamily="34" charset="0"/>
                <a:hlinkClick r:id="rId2"/>
              </a:rPr>
              <a:t>here</a:t>
            </a:r>
            <a:r>
              <a:rPr lang="en-GB" sz="1400" dirty="0">
                <a:latin typeface="+mj-lt"/>
                <a:ea typeface="Calibri" panose="020F0502020204030204" pitchFamily="34" charset="0"/>
              </a:rPr>
              <a:t>).</a:t>
            </a:r>
          </a:p>
          <a:p>
            <a:r>
              <a:rPr lang="en-GB" sz="1400" dirty="0">
                <a:latin typeface="+mj-lt"/>
                <a:ea typeface="Calibri" panose="020F0502020204030204" pitchFamily="34" charset="0"/>
              </a:rPr>
              <a:t>To claim your digital pass click </a:t>
            </a:r>
            <a:r>
              <a:rPr lang="en-GB" sz="1400" dirty="0">
                <a:latin typeface="+mj-lt"/>
                <a:ea typeface="Calibri" panose="020F0502020204030204" pitchFamily="34" charset="0"/>
                <a:hlinkClick r:id="rId3"/>
              </a:rPr>
              <a:t>here</a:t>
            </a:r>
            <a:r>
              <a:rPr lang="en-GB" sz="14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E07EA1F-7A77-4D9E-B2F6-47A3A4F9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9" y="5255005"/>
            <a:ext cx="957425" cy="9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C7B54-28ED-4051-A974-B9E8B1C800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2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Appendix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5.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14700-017C-4F82-9EA9-D5ABB3C2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8664-882C-4D8A-B754-A20392790825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6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61189"/>
            <a:ext cx="11466999" cy="353431"/>
          </a:xfrm>
        </p:spPr>
        <p:txBody>
          <a:bodyPr/>
          <a:lstStyle/>
          <a:p>
            <a:r>
              <a:rPr lang="en-US" sz="2000">
                <a:solidFill>
                  <a:srgbClr val="000000"/>
                </a:solidFill>
                <a:cs typeface="Arial"/>
              </a:rPr>
              <a:t>Index 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BE53B-622E-4914-9C8A-6C93D9502F62}"/>
              </a:ext>
            </a:extLst>
          </p:cNvPr>
          <p:cNvSpPr txBox="1"/>
          <p:nvPr/>
        </p:nvSpPr>
        <p:spPr>
          <a:xfrm>
            <a:off x="590550" y="1276350"/>
            <a:ext cx="3038475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>
                <a:solidFill>
                  <a:srgbClr val="000000"/>
                </a:solidFill>
                <a:ea typeface="+mn-lt"/>
                <a:cs typeface="+mn-lt"/>
              </a:rPr>
              <a:t>Company sense of belonging: </a:t>
            </a:r>
            <a:endParaRPr lang="en-US" sz="1200" b="1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How strongly do you agree or disagree with these statements?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1. Strongly disagree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2. Disagree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3. Neither agree or disagree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4. Agree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5. Strongly agree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99. Prefer not to answer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 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I feel like I belong at my company.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I am a valued and essential part of my direct team.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I am a valued and essential part of my company.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I am emotionally and socially supported at work.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My unique attributes, characteristics, skills, experience and background are valued in my company.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Most employees in my company feel comfortable being themselves.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Senior managers are fair when it comes to hiring or career advancements of those that report into them.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I am provided with sufficient support to develop my skills and progress my career. 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algn="l"/>
            <a:endParaRPr lang="en-GB" sz="12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80FFB-A434-4323-8043-2123A24862F5}"/>
              </a:ext>
            </a:extLst>
          </p:cNvPr>
          <p:cNvSpPr txBox="1"/>
          <p:nvPr/>
        </p:nvSpPr>
        <p:spPr>
          <a:xfrm>
            <a:off x="4476750" y="1276350"/>
            <a:ext cx="2981325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rgbClr val="000000"/>
                </a:solidFill>
                <a:ea typeface="+mn-lt"/>
                <a:cs typeface="+mn-lt"/>
              </a:rPr>
              <a:t>Presence of negative behaviour:</a:t>
            </a: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 Have you experienced any of the following within the last 12 months at your company? Yes/No </a:t>
            </a:r>
            <a:endParaRPr lang="en-US">
              <a:solidFill>
                <a:srgbClr val="000000"/>
              </a:solidFill>
            </a:endParaRPr>
          </a:p>
          <a:p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  </a:t>
            </a:r>
            <a:endParaRPr lang="en-GB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Unfairly spoken over or not listened to in meetings.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Learning opportunities or progress restricted by senior colleagues.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Undervalued compared to colleagues of equal competence.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People taking sole credit for shared efforts.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Bullied or undermined in any way.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Physical harassment or violence.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Exclusion from events or activities.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200">
                <a:solidFill>
                  <a:srgbClr val="000000"/>
                </a:solidFill>
                <a:ea typeface="+mn-lt"/>
                <a:cs typeface="+mn-lt"/>
              </a:rPr>
              <a:t>Made to feel uncomfortable in the workplace.</a:t>
            </a: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endParaRPr lang="en-GB" sz="1200" b="1">
              <a:solidFill>
                <a:srgbClr val="000000"/>
              </a:solidFill>
              <a:cs typeface="Arial"/>
            </a:endParaRPr>
          </a:p>
          <a:p>
            <a:pPr algn="l"/>
            <a:endParaRPr lang="en-GB" sz="120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4E5C3-7861-4311-BCF3-6FCE4EE3975B}"/>
              </a:ext>
            </a:extLst>
          </p:cNvPr>
          <p:cNvSpPr txBox="1"/>
          <p:nvPr/>
        </p:nvSpPr>
        <p:spPr>
          <a:xfrm>
            <a:off x="8220075" y="1228725"/>
            <a:ext cx="298132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>
                <a:solidFill>
                  <a:srgbClr val="000000"/>
                </a:solidFill>
                <a:ea typeface="+mn-lt"/>
                <a:cs typeface="+mn-lt"/>
              </a:rPr>
              <a:t>Absence of discrimination: </a:t>
            </a: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At your company, have you personally experienced negative discrimination in the following area? Yes/No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Age</a:t>
            </a:r>
            <a:endParaRPr lang="en-GB" sz="1200" dirty="0">
              <a:solidFill>
                <a:srgbClr val="000000"/>
              </a:solidFill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Gender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Family responsibilities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Race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Religion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Disability status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Sexual orientation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Appearance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Social background</a:t>
            </a:r>
          </a:p>
          <a:p>
            <a:endParaRPr lang="en-GB" sz="1200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en-GB" sz="12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GB" sz="1200" dirty="0">
                <a:solidFill>
                  <a:srgbClr val="000000"/>
                </a:solidFill>
                <a:ea typeface="+mn-lt"/>
                <a:cs typeface="+mn-lt"/>
              </a:rPr>
              <a:t>  </a:t>
            </a:r>
            <a:endParaRPr lang="en-GB" dirty="0">
              <a:solidFill>
                <a:srgbClr val="000000"/>
              </a:solidFill>
            </a:endParaRPr>
          </a:p>
          <a:p>
            <a:pPr algn="l"/>
            <a:endParaRPr lang="en-GB" sz="12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2727A8-5951-468E-A746-60CE8AC4D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7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61189"/>
            <a:ext cx="11466999" cy="353431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Arial"/>
              </a:rPr>
              <a:t>India and global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285717-1EE4-439A-809B-865F7A7AC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109230"/>
              </p:ext>
            </p:extLst>
          </p:nvPr>
        </p:nvGraphicFramePr>
        <p:xfrm>
          <a:off x="359999" y="1014620"/>
          <a:ext cx="10277659" cy="5346113"/>
        </p:xfrm>
        <a:graphic>
          <a:graphicData uri="http://schemas.openxmlformats.org/drawingml/2006/table">
            <a:tbl>
              <a:tblPr/>
              <a:tblGrid>
                <a:gridCol w="7290343">
                  <a:extLst>
                    <a:ext uri="{9D8B030D-6E8A-4147-A177-3AD203B41FA5}">
                      <a16:colId xmlns:a16="http://schemas.microsoft.com/office/drawing/2014/main" val="4122035907"/>
                    </a:ext>
                  </a:extLst>
                </a:gridCol>
                <a:gridCol w="1554373">
                  <a:extLst>
                    <a:ext uri="{9D8B030D-6E8A-4147-A177-3AD203B41FA5}">
                      <a16:colId xmlns:a16="http://schemas.microsoft.com/office/drawing/2014/main" val="3598474880"/>
                    </a:ext>
                  </a:extLst>
                </a:gridCol>
                <a:gridCol w="1432943">
                  <a:extLst>
                    <a:ext uri="{9D8B030D-6E8A-4147-A177-3AD203B41FA5}">
                      <a16:colId xmlns:a16="http://schemas.microsoft.com/office/drawing/2014/main" val="1766489098"/>
                    </a:ext>
                  </a:extLst>
                </a:gridCol>
              </a:tblGrid>
              <a:tr h="5927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WFA 2021</a:t>
                      </a:r>
                    </a:p>
                  </a:txBody>
                  <a:tcPr marL="4074" marR="4074" marT="4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</a:t>
                      </a:r>
                    </a:p>
                  </a:txBody>
                  <a:tcPr marL="4074" marR="4074" marT="407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Global</a:t>
                      </a:r>
                    </a:p>
                  </a:txBody>
                  <a:tcPr marL="4074" marR="4074" marT="407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302982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Inclusion Index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26693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Company Sense of Belonging Percent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119423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feel like I belong at my company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823984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am a valued and essential part of my direct team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547097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am a valued and essential part of my company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271290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am emotionally and socially supported at work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227140"/>
                  </a:ext>
                </a:extLst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 unique attributes, characteristics, skills, experience and background are valued in my company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772747"/>
                  </a:ext>
                </a:extLst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Most employees in my company feel comfortable being themselves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499129"/>
                  </a:ext>
                </a:extLst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Senior management do not discriminate when it comes to hiring or career advancements of those that report into them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654074"/>
                  </a:ext>
                </a:extLst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am provided with sufficient support to develop my skills and progress my career - % agree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664099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Absence of Discrimination Percent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8342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 Age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585695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 Gender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139768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 Family Status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416875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 Ethnicity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02678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Religion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437079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Disability Status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869676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Sexual Orientation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330920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Appearance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744633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Social Class - Personally Discriminated at Company - % no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336374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Presence of Negative Behavior Percent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173181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Unfairly spoken over and not listened to in meetings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509810"/>
                  </a:ext>
                </a:extLst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Learning Opportunities or progress restricted by senior colleagues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443789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Undervalued compared to colleagues of equal competence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700037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People taking sole credit for shared efforts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889440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Bullied, undermined or harassed in any way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401961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Physical harassment or violence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61980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Exclusion from events/activities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285381"/>
                  </a:ext>
                </a:extLst>
              </a:tr>
              <a:tr h="118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Made to feel uncomfortable in the workplace - % yes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4074" marR="4074" marT="407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80335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A9219-AA40-40D6-96EA-5F71E80833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1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8F8E7-01B7-4D77-935F-5FA50DD2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4" y="1481290"/>
            <a:ext cx="11466511" cy="4427813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ea typeface="+mn-lt"/>
                <a:cs typeface="+mn-lt"/>
              </a:rPr>
              <a:t>Recognition of partners in India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ea typeface="+mn-lt"/>
                <a:cs typeface="+mn-lt"/>
              </a:rPr>
              <a:t>Each country to add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endParaRPr lang="en-US" dirty="0"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61189"/>
            <a:ext cx="11466999" cy="353431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Arial"/>
              </a:rPr>
              <a:t>Acknowledgements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113180-BDA6-49A1-B9D0-304756FA808E}"/>
              </a:ext>
            </a:extLst>
          </p:cNvPr>
          <p:cNvGrpSpPr/>
          <p:nvPr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CDA9F8-1BCB-4F8C-A623-8B2A555BE038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6E92EEE4-9FA5-4B8F-A917-CC9B8C3F94E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10" name="Picture 7">
                <a:extLst>
                  <a:ext uri="{FF2B5EF4-FFF2-40B4-BE49-F238E27FC236}">
                    <a16:creationId xmlns:a16="http://schemas.microsoft.com/office/drawing/2014/main" id="{5519001B-A485-4F0B-BC11-5B060AA187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AB2E12E5-816E-4160-BC0E-3C3DEEAA54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12" name="Picture 9">
                <a:extLst>
                  <a:ext uri="{FF2B5EF4-FFF2-40B4-BE49-F238E27FC236}">
                    <a16:creationId xmlns:a16="http://schemas.microsoft.com/office/drawing/2014/main" id="{ED8CC32E-DF2F-4D7A-942D-F3EC1D6AFB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0AC7BBF-A144-4E2B-B6A7-B7EB91FA35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14" name="Picture 13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4B84A34-0829-4471-A90B-2A66D98AFF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C75C34C-C7C6-4906-B8C1-6D8B6590AE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56AC9BFA-0515-4641-AE31-DA2834E66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17" name="Picture 16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05E51EF-7754-454F-97E5-C3C01407A3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D9B56843-AADF-43DE-83FA-0CCE617202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63845-C530-4860-B2FE-7408AD04A6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0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8F8E7-01B7-4D77-935F-5FA50DD2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4" y="1014620"/>
            <a:ext cx="11622086" cy="4894483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No such thing as an optional census;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But a critical proof of concept owing to legal and cultural sensitivities of asking for such sensitive data across 27 jurisdictions/countries;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AND we need to start somewhere… 10,000 people’s lived experiences is a great starting point;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And while we know the findings are indicative, we are especially cautious about drawing too many learnings, especially from Colombia and Hong Kong where samples were relatively low;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+mj-ea"/>
                <a:cs typeface="Arial"/>
              </a:rPr>
              <a:t>Code of conduct</a:t>
            </a:r>
          </a:p>
          <a:p>
            <a:pPr>
              <a:spcBef>
                <a:spcPts val="0"/>
              </a:spcBef>
            </a:pPr>
            <a:endParaRPr lang="en-US" sz="1100" b="1" dirty="0">
              <a:solidFill>
                <a:srgbClr val="000000"/>
              </a:solidFill>
              <a:latin typeface="+mj-lt"/>
              <a:ea typeface="+mj-ea"/>
              <a:cs typeface="Arial"/>
            </a:endParaRPr>
          </a:p>
          <a:p>
            <a:pPr>
              <a:spcBef>
                <a:spcPts val="0"/>
              </a:spcBef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The multiple partner organisations behind this research have collected responses across their respective jurisdictions and made the data available in the spirit of making the global marketing industry a more diverse and inclusive place to work.</a:t>
            </a:r>
          </a:p>
          <a:p>
            <a:pPr>
              <a:spcBef>
                <a:spcPts val="0"/>
              </a:spcBef>
            </a:pPr>
            <a:endParaRPr lang="en-GB" sz="11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In return, we all need to recognize the sensitive nature of the data and to treat it appropriately. By accessing this data, you are agreeing to abide by the following Code of Conduct: </a:t>
            </a:r>
          </a:p>
          <a:p>
            <a:pPr>
              <a:spcBef>
                <a:spcPts val="0"/>
              </a:spcBef>
            </a:pPr>
            <a:endParaRPr kumimoji="0" lang="en-GB" sz="10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Do: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Share this data within your organisation to support actions relating to making our industry more diverse and inclusive.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Share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topline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 aggregated data outside of the organisation, for instance with the press, in order to raise visibility for the issues and drive constructive conversations</a:t>
            </a:r>
          </a:p>
          <a:p>
            <a:pPr>
              <a:spcBef>
                <a:spcPts val="0"/>
              </a:spcBef>
            </a:pPr>
            <a:endParaRPr lang="en-GB" sz="16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Don’t</a:t>
            </a:r>
            <a:r>
              <a:rPr kumimoji="0" lang="en-GB" sz="1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16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hare sensitive data outside of your organisation - or make any comparison between your national data and other countries/markets</a:t>
            </a:r>
          </a:p>
          <a:p>
            <a:pPr>
              <a:spcBef>
                <a:spcPts val="0"/>
              </a:spcBef>
            </a:pP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If you are unsure, please contact your WFA colleagues if you have any queries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61189"/>
            <a:ext cx="11466999" cy="353431"/>
          </a:xfrm>
        </p:spPr>
        <p:txBody>
          <a:bodyPr/>
          <a:lstStyle/>
          <a:p>
            <a:r>
              <a:rPr lang="en-US" sz="2000">
                <a:solidFill>
                  <a:srgbClr val="000000"/>
                </a:solidFill>
                <a:cs typeface="Arial"/>
              </a:rPr>
              <a:t>Methodology note – this is not a census, but a proof of concept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C7D29B-B017-4258-AC30-D46A7DD7FC15}"/>
              </a:ext>
            </a:extLst>
          </p:cNvPr>
          <p:cNvGrpSpPr/>
          <p:nvPr/>
        </p:nvGrpSpPr>
        <p:grpSpPr>
          <a:xfrm>
            <a:off x="4289898" y="95516"/>
            <a:ext cx="7157397" cy="401865"/>
            <a:chOff x="4289898" y="95516"/>
            <a:chExt cx="7157397" cy="4018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FD55C9-29B3-4DAC-AD03-B038F789D62B}"/>
                </a:ext>
              </a:extLst>
            </p:cNvPr>
            <p:cNvGrpSpPr/>
            <p:nvPr userDrawn="1"/>
          </p:nvGrpSpPr>
          <p:grpSpPr>
            <a:xfrm>
              <a:off x="4289898" y="95516"/>
              <a:ext cx="7157397" cy="401865"/>
              <a:chOff x="4289898" y="95516"/>
              <a:chExt cx="7157397" cy="401865"/>
            </a:xfrm>
          </p:grpSpPr>
          <p:pic>
            <p:nvPicPr>
              <p:cNvPr id="10" name="Picture 5">
                <a:extLst>
                  <a:ext uri="{FF2B5EF4-FFF2-40B4-BE49-F238E27FC236}">
                    <a16:creationId xmlns:a16="http://schemas.microsoft.com/office/drawing/2014/main" id="{F64EB63A-E061-438A-AE3D-1CE5F694FD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6905406" y="176020"/>
                <a:ext cx="501398" cy="283917"/>
              </a:xfrm>
              <a:prstGeom prst="rect">
                <a:avLst/>
              </a:prstGeom>
            </p:spPr>
          </p:pic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4FCCD16E-3734-4344-B1A5-E911035E5B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177601" y="245532"/>
                <a:ext cx="622483" cy="121384"/>
              </a:xfrm>
              <a:prstGeom prst="rect">
                <a:avLst/>
              </a:prstGeom>
            </p:spPr>
          </p:pic>
          <p:pic>
            <p:nvPicPr>
              <p:cNvPr id="12" name="Picture 8">
                <a:extLst>
                  <a:ext uri="{FF2B5EF4-FFF2-40B4-BE49-F238E27FC236}">
                    <a16:creationId xmlns:a16="http://schemas.microsoft.com/office/drawing/2014/main" id="{B1E54CC6-D996-4912-A6BE-6070EF8BB5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93707" y="116174"/>
                <a:ext cx="796094" cy="381207"/>
              </a:xfrm>
              <a:prstGeom prst="rect">
                <a:avLst/>
              </a:prstGeom>
            </p:spPr>
          </p:pic>
          <p:pic>
            <p:nvPicPr>
              <p:cNvPr id="13" name="Picture 9">
                <a:extLst>
                  <a:ext uri="{FF2B5EF4-FFF2-40B4-BE49-F238E27FC236}">
                    <a16:creationId xmlns:a16="http://schemas.microsoft.com/office/drawing/2014/main" id="{ADC14513-7343-4B0B-80CB-E247CBE07A3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89898" y="172546"/>
                <a:ext cx="921188" cy="260235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BB4DA47-9550-4C5D-AFB8-9A0C88C298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505" y="129224"/>
                <a:ext cx="559021" cy="291122"/>
              </a:xfrm>
              <a:prstGeom prst="rect">
                <a:avLst/>
              </a:prstGeom>
            </p:spPr>
          </p:pic>
          <p:pic>
            <p:nvPicPr>
              <p:cNvPr id="15" name="Picture 1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E02F7C12-3210-4B53-B4C4-7BF625CBF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0663" y="185822"/>
                <a:ext cx="759363" cy="22195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956E28-A2CF-4472-BB16-3195430D73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640" y="95516"/>
                <a:ext cx="521488" cy="31757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computer, dark, lit&#10;&#10;Description automatically generated">
                <a:extLst>
                  <a:ext uri="{FF2B5EF4-FFF2-40B4-BE49-F238E27FC236}">
                    <a16:creationId xmlns:a16="http://schemas.microsoft.com/office/drawing/2014/main" id="{44B4C059-C447-47E2-88B4-50D0BB6E27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809" y="249856"/>
                <a:ext cx="408303" cy="127249"/>
              </a:xfrm>
              <a:prstGeom prst="rect">
                <a:avLst/>
              </a:prstGeom>
            </p:spPr>
          </p:pic>
          <p:pic>
            <p:nvPicPr>
              <p:cNvPr id="18" name="Picture 17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FAFB9EA-6640-4B9C-9552-1ABA5E306ED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8992" y="179248"/>
                <a:ext cx="408303" cy="256648"/>
              </a:xfrm>
              <a:prstGeom prst="rect">
                <a:avLst/>
              </a:prstGeom>
            </p:spPr>
          </p:pic>
        </p:grp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6746902D-3DC1-4EA8-9A85-3456AC6059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23362" t="28426" r="23885" b="29126"/>
            <a:stretch/>
          </p:blipFill>
          <p:spPr>
            <a:xfrm>
              <a:off x="7594453" y="185822"/>
              <a:ext cx="482532" cy="221953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7A477-9A95-412A-A0AD-336BFA366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0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8F8E7-01B7-4D77-935F-5FA50DD2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4" y="1481290"/>
            <a:ext cx="11466511" cy="4427813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GB" b="1" dirty="0">
                <a:solidFill>
                  <a:srgbClr val="000000"/>
                </a:solidFill>
                <a:ea typeface="+mn-lt"/>
                <a:cs typeface="+mn-lt"/>
              </a:rPr>
              <a:t>Diversity Headlines </a:t>
            </a:r>
          </a:p>
          <a:p>
            <a:pPr>
              <a:spcBef>
                <a:spcPts val="0"/>
              </a:spcBef>
            </a:pPr>
            <a:endParaRPr lang="en-GB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58% of respondents believe their organisation is actively taking steps to become more diverse and inclusive. ​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A significant proportion of respondents (over 13%) selected prefer not to answer when asked if they were likely to leave their company/industry due to a lack of inclusion and diversity pointing to a potential hidden risk of turnover. ​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endParaRPr lang="en-GB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solidFill>
                  <a:srgbClr val="000000"/>
                </a:solidFill>
                <a:ea typeface="+mn-lt"/>
                <a:cs typeface="+mn-lt"/>
              </a:rPr>
              <a:t>Inclusion Headlines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endParaRPr lang="en-GB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Women are less likely to agree that inappropriate behaviour would be escalated (60%), and this could be contributing to the disparity in sense of belonging scores between genders (women 69%, men 77%). Women respondents are less well represented in the higher organisational levels and report a lower salary than men (indicative pay gap is 10%). ​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Respondents identifying as disabled have a lower sense of belonging score (62%) in comparison to their non-disabled colleagues (76%). Also disabled respondents are less likely to believe that inappropriate behaviour would be escalated (47%). ​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Women respondents are more likely to believe inequality of treatment based on age than men (19% vs 14%). 22% of respondents believe that age can hinder one’s career at their company based on their age.​</a:t>
            </a: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ea typeface="+mn-lt"/>
                <a:cs typeface="+mn-lt"/>
              </a:rPr>
              <a:t>Family status is perceived to negatively influence career progression and equal treatment, with more women respondents adopting this view (32%) in comparison to men (17%). When combining equality of treatment and career obstacles, other care responsibilities (25%) were perceived to have the most adverse influence on a respondent’s career compared to no responsibilities (19%) or dependent children (19%). </a:t>
            </a:r>
            <a:endParaRPr lang="en-US" b="0" i="0" dirty="0">
              <a:solidFill>
                <a:srgbClr val="71717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61189"/>
            <a:ext cx="11466999" cy="353431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Arial"/>
              </a:rPr>
              <a:t>Headlines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D0B08-80C8-43F1-BF35-D4070E84FC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Demographics and Index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1.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9ED3A-AA20-414B-9BA6-AD1AAD4E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8664-882C-4D8A-B754-A2039279082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6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_1">
            <a:extLst>
              <a:ext uri="{FF2B5EF4-FFF2-40B4-BE49-F238E27FC236}">
                <a16:creationId xmlns:a16="http://schemas.microsoft.com/office/drawing/2014/main" id="{8D9DA939-B0DA-4E84-ACFD-E28A962DE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10272"/>
              </p:ext>
            </p:extLst>
          </p:nvPr>
        </p:nvGraphicFramePr>
        <p:xfrm>
          <a:off x="359877" y="2350666"/>
          <a:ext cx="6552000" cy="347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000">
                  <a:extLst>
                    <a:ext uri="{9D8B030D-6E8A-4147-A177-3AD203B41FA5}">
                      <a16:colId xmlns:a16="http://schemas.microsoft.com/office/drawing/2014/main" val="2871007263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924300730"/>
                    </a:ext>
                  </a:extLst>
                </a:gridCol>
              </a:tblGrid>
              <a:tr h="173160">
                <a:tc>
                  <a:txBody>
                    <a:bodyPr/>
                    <a:lstStyle/>
                    <a:p>
                      <a:r>
                        <a:rPr lang="en-GB" sz="1600"/>
                        <a:t>Company type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%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371839170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r>
                        <a:rPr lang="nb-NO" sz="1600"/>
                        <a:t>Brand (e.g. P&amp;G, Unilever, etc.)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9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063867957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Creative agency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28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527530867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Media agency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36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490515931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Media/Tech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6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985901049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Production House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4086044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Publisher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997713381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Research/insights agency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93150995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I am a freelancer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642074131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Media – ad sales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  <a:endParaRPr lang="en-GB" sz="160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76772469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Other</a:t>
                      </a:r>
                      <a:endParaRPr lang="en-GB" sz="1600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11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178050415"/>
                  </a:ext>
                </a:extLst>
              </a:tr>
            </a:tbl>
          </a:graphicData>
        </a:graphic>
      </p:graphicFrame>
      <p:sp>
        <p:nvSpPr>
          <p:cNvPr id="12" name="TITLE">
            <a:extLst>
              <a:ext uri="{FF2B5EF4-FFF2-40B4-BE49-F238E27FC236}">
                <a16:creationId xmlns:a16="http://schemas.microsoft.com/office/drawing/2014/main" id="{1A2AA6F2-DE51-4B35-BADA-2BC593E5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77" y="1357402"/>
            <a:ext cx="11466999" cy="353431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Arial"/>
              </a:rPr>
              <a:t>India</a:t>
            </a:r>
            <a:br>
              <a:rPr lang="en-US" sz="2000" dirty="0">
                <a:solidFill>
                  <a:srgbClr val="000000"/>
                </a:solidFill>
                <a:cs typeface="Arial"/>
              </a:rPr>
            </a:br>
            <a:r>
              <a:rPr lang="en-US" sz="2000" dirty="0">
                <a:solidFill>
                  <a:srgbClr val="000000"/>
                </a:solidFill>
                <a:cs typeface="Arial"/>
              </a:rPr>
              <a:t>OVERALL RESPONSES = 1,454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0B63A2-3F80-474C-AA48-CDCE9408D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7</a:t>
            </a:fld>
            <a:endParaRPr lang="en-GB" dirty="0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EF4E3AA5-53D8-492D-961F-235F1F6939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03886" y="145040"/>
            <a:ext cx="10058400" cy="787399"/>
          </a:xfrm>
        </p:spPr>
        <p:txBody>
          <a:bodyPr/>
          <a:lstStyle/>
          <a:p>
            <a:r>
              <a:rPr lang="en-US">
                <a:solidFill>
                  <a:srgbClr val="717171"/>
                </a:solidFill>
              </a:rPr>
              <a:t>India </a:t>
            </a:r>
            <a:r>
              <a:rPr lang="en-US" dirty="0">
                <a:solidFill>
                  <a:srgbClr val="717171"/>
                </a:solidFill>
              </a:rPr>
              <a:t>Respondent Demographics</a:t>
            </a:r>
            <a:endParaRPr lang="en-GB" dirty="0">
              <a:solidFill>
                <a:srgbClr val="717171"/>
              </a:solidFill>
            </a:endParaRPr>
          </a:p>
        </p:txBody>
      </p:sp>
      <p:graphicFrame>
        <p:nvGraphicFramePr>
          <p:cNvPr id="9" name="TABLE_1">
            <a:extLst>
              <a:ext uri="{FF2B5EF4-FFF2-40B4-BE49-F238E27FC236}">
                <a16:creationId xmlns:a16="http://schemas.microsoft.com/office/drawing/2014/main" id="{C261AC8F-6150-4403-925D-BDDA28CFB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23193"/>
              </p:ext>
            </p:extLst>
          </p:nvPr>
        </p:nvGraphicFramePr>
        <p:xfrm>
          <a:off x="77028" y="1568822"/>
          <a:ext cx="5923381" cy="152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841">
                  <a:extLst>
                    <a:ext uri="{9D8B030D-6E8A-4147-A177-3AD203B41FA5}">
                      <a16:colId xmlns:a16="http://schemas.microsoft.com/office/drawing/2014/main" val="3308674439"/>
                    </a:ext>
                  </a:extLst>
                </a:gridCol>
                <a:gridCol w="1333180">
                  <a:extLst>
                    <a:ext uri="{9D8B030D-6E8A-4147-A177-3AD203B41FA5}">
                      <a16:colId xmlns:a16="http://schemas.microsoft.com/office/drawing/2014/main" val="1398681767"/>
                    </a:ext>
                  </a:extLst>
                </a:gridCol>
                <a:gridCol w="1333180">
                  <a:extLst>
                    <a:ext uri="{9D8B030D-6E8A-4147-A177-3AD203B41FA5}">
                      <a16:colId xmlns:a16="http://schemas.microsoft.com/office/drawing/2014/main" val="423797188"/>
                    </a:ext>
                  </a:extLst>
                </a:gridCol>
                <a:gridCol w="1333180">
                  <a:extLst>
                    <a:ext uri="{9D8B030D-6E8A-4147-A177-3AD203B41FA5}">
                      <a16:colId xmlns:a16="http://schemas.microsoft.com/office/drawing/2014/main" val="1927176599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Women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Men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Gender non-conforming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710173"/>
                  </a:ext>
                </a:extLst>
              </a:tr>
              <a:tr h="42011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DEI survey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</a:rPr>
                        <a:t>35%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</a:rPr>
                        <a:t>64%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</a:rPr>
                        <a:t>1%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961640"/>
                  </a:ext>
                </a:extLst>
              </a:tr>
              <a:tr h="58700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National Average*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48%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52%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3142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AD68CE8-5BDA-4590-A6ED-410DD006519B}"/>
              </a:ext>
            </a:extLst>
          </p:cNvPr>
          <p:cNvSpPr/>
          <p:nvPr/>
        </p:nvSpPr>
        <p:spPr bwMode="ltGray">
          <a:xfrm>
            <a:off x="171450" y="2794256"/>
            <a:ext cx="1713672" cy="41045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900" b="0" dirty="0">
                <a:solidFill>
                  <a:schemeClr val="bg1"/>
                </a:solidFill>
              </a:rPr>
              <a:t>*taken from national census data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C771D77-D06C-49D7-8898-6771CDCDF3E3}"/>
              </a:ext>
            </a:extLst>
          </p:cNvPr>
          <p:cNvSpPr txBox="1">
            <a:spLocks/>
          </p:cNvSpPr>
          <p:nvPr/>
        </p:nvSpPr>
        <p:spPr>
          <a:xfrm>
            <a:off x="171450" y="787399"/>
            <a:ext cx="5923381" cy="7169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63550" indent="-2222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4538" indent="-2317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036638" indent="-271463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379538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lt1"/>
                </a:solidFill>
                <a:latin typeface="+mn-lt"/>
              </a:rPr>
              <a:t>Gender</a:t>
            </a:r>
            <a:endParaRPr lang="en-GB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9784D01-CD16-43DD-8579-3AAD39BECC03}"/>
              </a:ext>
            </a:extLst>
          </p:cNvPr>
          <p:cNvSpPr txBox="1">
            <a:spLocks/>
          </p:cNvSpPr>
          <p:nvPr/>
        </p:nvSpPr>
        <p:spPr>
          <a:xfrm>
            <a:off x="171450" y="3854449"/>
            <a:ext cx="5800725" cy="7169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63550" indent="-2222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4538" indent="-2317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036638" indent="-271463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379538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DAFAC3F-46EB-4743-8809-C5B8402E75AB}"/>
              </a:ext>
            </a:extLst>
          </p:cNvPr>
          <p:cNvSpPr txBox="1">
            <a:spLocks/>
          </p:cNvSpPr>
          <p:nvPr/>
        </p:nvSpPr>
        <p:spPr>
          <a:xfrm>
            <a:off x="6191591" y="3798860"/>
            <a:ext cx="5923381" cy="7169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63550" indent="-2222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4538" indent="-2317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036638" indent="-271463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379538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DD58671-FA0B-4F9F-9C33-300DF29C74CE}"/>
              </a:ext>
            </a:extLst>
          </p:cNvPr>
          <p:cNvSpPr txBox="1">
            <a:spLocks/>
          </p:cNvSpPr>
          <p:nvPr/>
        </p:nvSpPr>
        <p:spPr>
          <a:xfrm>
            <a:off x="6294406" y="787399"/>
            <a:ext cx="5923381" cy="7169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63550" indent="-2222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4538" indent="-2317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036638" indent="-271463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379538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lt1"/>
                </a:solidFill>
                <a:latin typeface="+mn-lt"/>
              </a:rPr>
              <a:t>Disability Status</a:t>
            </a:r>
            <a:endParaRPr lang="en-GB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XT_1">
            <a:extLst>
              <a:ext uri="{FF2B5EF4-FFF2-40B4-BE49-F238E27FC236}">
                <a16:creationId xmlns:a16="http://schemas.microsoft.com/office/drawing/2014/main" id="{13F43809-CAF3-4A57-B687-E7B18162F8E6}"/>
              </a:ext>
            </a:extLst>
          </p:cNvPr>
          <p:cNvSpPr/>
          <p:nvPr/>
        </p:nvSpPr>
        <p:spPr>
          <a:xfrm>
            <a:off x="5897595" y="1154782"/>
            <a:ext cx="3283922" cy="2374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5% </a:t>
            </a:r>
            <a:r>
              <a:rPr lang="en-US" sz="1600" dirty="0"/>
              <a:t>of respondents are disabled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Compared to 2% National Average </a:t>
            </a:r>
          </a:p>
        </p:txBody>
      </p:sp>
      <p:graphicFrame>
        <p:nvGraphicFramePr>
          <p:cNvPr id="18" name="CHT_2">
            <a:extLst>
              <a:ext uri="{FF2B5EF4-FFF2-40B4-BE49-F238E27FC236}">
                <a16:creationId xmlns:a16="http://schemas.microsoft.com/office/drawing/2014/main" id="{3068993A-538E-4F6C-AD12-DBA6451BB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120885"/>
              </p:ext>
            </p:extLst>
          </p:nvPr>
        </p:nvGraphicFramePr>
        <p:xfrm>
          <a:off x="8962436" y="1470470"/>
          <a:ext cx="2808330" cy="2092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8E524D2-E768-4D4B-9E32-131C29F640F1}"/>
              </a:ext>
            </a:extLst>
          </p:cNvPr>
          <p:cNvSpPr/>
          <p:nvPr/>
        </p:nvSpPr>
        <p:spPr>
          <a:xfrm>
            <a:off x="0" y="3751924"/>
            <a:ext cx="12217787" cy="3106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314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cut/>
      </p:transition>
    </mc:Choice>
    <mc:Fallback xmlns="">
      <p:transition advClick="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8F8E7-01B7-4D77-935F-5FA50DD2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1532659"/>
            <a:ext cx="11466511" cy="44278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>
                <a:solidFill>
                  <a:srgbClr val="000000"/>
                </a:solidFill>
                <a:cs typeface="Arial"/>
              </a:rPr>
              <a:t>The Inclusion Index is comprised of three sub-indices created through factor analyses, based on an employee’s perception of the environment and their experience at the company.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cs typeface="Arial"/>
              </a:rPr>
              <a:t>Sense of Belonging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cs typeface="Arial"/>
              </a:rPr>
              <a:t>Absence of Discrimination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cs typeface="Arial"/>
              </a:rPr>
              <a:t>Presence of Demeaning </a:t>
            </a:r>
            <a:r>
              <a:rPr lang="en-GB" dirty="0" err="1">
                <a:solidFill>
                  <a:srgbClr val="000000"/>
                </a:solidFill>
                <a:cs typeface="Arial"/>
              </a:rPr>
              <a:t>Behavior</a:t>
            </a:r>
            <a:endParaRPr lang="en-GB" dirty="0">
              <a:solidFill>
                <a:srgbClr val="000000"/>
              </a:solidFill>
              <a:cs typeface="Arial"/>
            </a:endParaRPr>
          </a:p>
          <a:p>
            <a:r>
              <a:rPr lang="en-GB" dirty="0">
                <a:solidFill>
                  <a:srgbClr val="000000"/>
                </a:solidFill>
                <a:cs typeface="Arial"/>
              </a:rPr>
              <a:t>While there are many diversity dimensions to consider, the Inclusion Index is based on these five: gender, ethnicity, sexual orientation, religion and disability*. </a:t>
            </a:r>
          </a:p>
          <a:p>
            <a:r>
              <a:rPr lang="en-GB" dirty="0">
                <a:solidFill>
                  <a:srgbClr val="000000"/>
                </a:solidFill>
                <a:cs typeface="Arial"/>
              </a:rPr>
              <a:t>The Inclusion Index Score is the following formula:</a:t>
            </a:r>
          </a:p>
          <a:p>
            <a:endParaRPr lang="en-GB" dirty="0">
              <a:solidFill>
                <a:srgbClr val="000000"/>
              </a:solidFill>
              <a:cs typeface="Arial"/>
            </a:endParaRPr>
          </a:p>
          <a:p>
            <a:endParaRPr lang="en-GB" dirty="0">
              <a:solidFill>
                <a:srgbClr val="000000"/>
              </a:solidFill>
              <a:cs typeface="Arial"/>
            </a:endParaRPr>
          </a:p>
          <a:p>
            <a:endParaRPr lang="en-GB" dirty="0">
              <a:solidFill>
                <a:srgbClr val="000000"/>
              </a:solidFill>
              <a:cs typeface="Arial"/>
            </a:endParaRPr>
          </a:p>
          <a:p>
            <a:endParaRPr lang="en-GB" dirty="0">
              <a:solidFill>
                <a:srgbClr val="000000"/>
              </a:solidFill>
              <a:cs typeface="Arial"/>
            </a:endParaRPr>
          </a:p>
          <a:p>
            <a:endParaRPr lang="en-GB" dirty="0">
              <a:solidFill>
                <a:srgbClr val="000000"/>
              </a:solidFill>
              <a:cs typeface="Arial"/>
            </a:endParaRPr>
          </a:p>
          <a:p>
            <a:r>
              <a:rPr lang="en-GB" dirty="0">
                <a:solidFill>
                  <a:srgbClr val="000000"/>
                </a:solidFill>
                <a:cs typeface="Arial"/>
              </a:rPr>
              <a:t>*Note this will vary by market depending on questions asked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170126-532A-4210-AB7E-332818A3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853200"/>
            <a:ext cx="11466999" cy="353431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Arial"/>
              </a:rPr>
              <a:t>About the Inclusion Index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77643-1B9E-4F48-BA18-8E58C914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73" y="4534853"/>
            <a:ext cx="8705850" cy="1019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7DAC3-69B9-4016-AB6B-5F47C837A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CKSLIDES" val="6.1"/>
  <p:tag name="VERSIONID" val="711"/>
  <p:tag name="EXCLUDEHIDDENSLIDES" val="False"/>
  <p:tag name="NUMBEROFPAGES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heme/theme1.xml><?xml version="1.0" encoding="utf-8"?>
<a:theme xmlns:a="http://schemas.openxmlformats.org/drawingml/2006/main" name="Kantar template master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I+D_Template.potx" id="{5C77C961-FB79-4206-A001-39046C315704}" vid="{694B757A-87BD-401B-AD78-8155BA4EF09B}"/>
    </a:ext>
  </a:extLst>
</a:theme>
</file>

<file path=ppt/theme/theme2.xml><?xml version="1.0" encoding="utf-8"?>
<a:theme xmlns:a="http://schemas.openxmlformats.org/drawingml/2006/main" name="Content slides - no sub heading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rgbClr val="71717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I+D_Template.potx" id="{5C77C961-FB79-4206-A001-39046C315704}" vid="{067960DD-C8D9-486E-98F0-A562858E66D6}"/>
    </a:ext>
  </a:extLst>
</a:theme>
</file>

<file path=ppt/theme/theme3.xml><?xml version="1.0" encoding="utf-8"?>
<a:theme xmlns:a="http://schemas.openxmlformats.org/drawingml/2006/main" name="Technical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rgbClr val="71717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I+D_Template.potx" id="{5C77C961-FB79-4206-A001-39046C315704}" vid="{5719653C-F7D7-47A6-9AC7-574B3648B530}"/>
    </a:ext>
  </a:extLst>
</a:theme>
</file>

<file path=ppt/theme/theme4.xml><?xml version="1.0" encoding="utf-8"?>
<a:theme xmlns:a="http://schemas.openxmlformats.org/drawingml/2006/main" name="Office Theme">
  <a:themeElements>
    <a:clrScheme name="Custom 429">
      <a:dk1>
        <a:srgbClr val="717171"/>
      </a:dk1>
      <a:lt1>
        <a:srgbClr val="FFFFFF"/>
      </a:lt1>
      <a:dk2>
        <a:srgbClr val="1DB3E8"/>
      </a:dk2>
      <a:lt2>
        <a:srgbClr val="96C11D"/>
      </a:lt2>
      <a:accent1>
        <a:srgbClr val="BD9B08"/>
      </a:accent1>
      <a:accent2>
        <a:srgbClr val="E60D7F"/>
      </a:accent2>
      <a:accent3>
        <a:srgbClr val="A84E97"/>
      </a:accent3>
      <a:accent4>
        <a:srgbClr val="0EADC3"/>
      </a:accent4>
      <a:accent5>
        <a:srgbClr val="F29107"/>
      </a:accent5>
      <a:accent6>
        <a:srgbClr val="FFD81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+D_Template.potx" id="{5C77C961-FB79-4206-A001-39046C315704}" vid="{4BEF24B1-C302-442D-AAE5-107D81BDA05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56355DDBB489438B217D2472245356" ma:contentTypeVersion="6" ma:contentTypeDescription="Create a new document." ma:contentTypeScope="" ma:versionID="88e2f74119459de888d7d865f33ca793">
  <xsd:schema xmlns:xsd="http://www.w3.org/2001/XMLSchema" xmlns:xs="http://www.w3.org/2001/XMLSchema" xmlns:p="http://schemas.microsoft.com/office/2006/metadata/properties" xmlns:ns2="d6d474c5-126f-4408-8463-5a19a5b2dd65" xmlns:ns3="9b98c29a-137d-4eeb-8878-1c05097a9c5a" targetNamespace="http://schemas.microsoft.com/office/2006/metadata/properties" ma:root="true" ma:fieldsID="de4b5f408f3fd0ee3a7caf0622b80868" ns2:_="" ns3:_="">
    <xsd:import namespace="d6d474c5-126f-4408-8463-5a19a5b2dd65"/>
    <xsd:import namespace="9b98c29a-137d-4eeb-8878-1c05097a9c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474c5-126f-4408-8463-5a19a5b2dd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8c29a-137d-4eeb-8878-1c05097a9c5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375B81-FBF5-4924-A5E0-F0376D8E7D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1D11F5-8A00-433A-AFB9-38E4BD6DEE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d474c5-126f-4408-8463-5a19a5b2dd65"/>
    <ds:schemaRef ds:uri="9b98c29a-137d-4eeb-8878-1c05097a9c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193883-9DEF-4394-A746-8B0504B231C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I+D_Template</Template>
  <TotalTime>3</TotalTime>
  <Words>2602</Words>
  <Application>Microsoft Office PowerPoint</Application>
  <PresentationFormat>Widescreen</PresentationFormat>
  <Paragraphs>408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Arial,Sans-Serif</vt:lpstr>
      <vt:lpstr>Calibri</vt:lpstr>
      <vt:lpstr>Century Gothic</vt:lpstr>
      <vt:lpstr>Wingdings</vt:lpstr>
      <vt:lpstr>Kantar template master</vt:lpstr>
      <vt:lpstr>Content slides - no sub heading</vt:lpstr>
      <vt:lpstr>Technical</vt:lpstr>
      <vt:lpstr>Office Theme</vt:lpstr>
      <vt:lpstr>The Global DEI Census</vt:lpstr>
      <vt:lpstr>Acknowledgements</vt:lpstr>
      <vt:lpstr>Acknowledgements</vt:lpstr>
      <vt:lpstr>Methodology note – this is not a census, but a proof of concept</vt:lpstr>
      <vt:lpstr>Headlines</vt:lpstr>
      <vt:lpstr>PowerPoint Presentation</vt:lpstr>
      <vt:lpstr>India OVERALL RESPONSES = 1,454</vt:lpstr>
      <vt:lpstr>PowerPoint Presentation</vt:lpstr>
      <vt:lpstr>About the Inclusion Index</vt:lpstr>
      <vt:lpstr>PowerPoint Presentation</vt:lpstr>
      <vt:lpstr>PowerPoint Presentation</vt:lpstr>
      <vt:lpstr>PowerPoint Presentation</vt:lpstr>
      <vt:lpstr>Potential Cost of Turnover </vt:lpstr>
      <vt:lpstr>3. Key take outs on:  Gender, Disability, Age, Family Responsibilities </vt:lpstr>
      <vt:lpstr>Key Metrics</vt:lpstr>
      <vt:lpstr>India Headlines</vt:lpstr>
      <vt:lpstr>Gender in India</vt:lpstr>
      <vt:lpstr>Gender in India</vt:lpstr>
      <vt:lpstr>Disability in India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 up actions</vt:lpstr>
      <vt:lpstr>PowerPoint Presentation</vt:lpstr>
      <vt:lpstr>Index questions</vt:lpstr>
      <vt:lpstr>India and global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DEI Census</dc:title>
  <dc:subject>Sub-heading</dc:subject>
  <dc:creator>Pope, Andrew (KTMLP)</dc:creator>
  <cp:keywords>Project reference</cp:keywords>
  <dc:description>Date</dc:description>
  <cp:lastModifiedBy>Camelia Cristache-Podgorean</cp:lastModifiedBy>
  <cp:revision>24</cp:revision>
  <cp:lastPrinted>2017-03-24T13:40:26Z</cp:lastPrinted>
  <dcterms:created xsi:type="dcterms:W3CDTF">2021-09-16T16:52:49Z</dcterms:created>
  <dcterms:modified xsi:type="dcterms:W3CDTF">2021-10-15T10:59:00Z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0x0101008A56355DDBB489438B217D2472245356</vt:lpwstr>
  </property>
</Properties>
</file>